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39" r:id="rId2"/>
    <p:sldId id="438" r:id="rId3"/>
    <p:sldId id="398" r:id="rId4"/>
    <p:sldId id="399" r:id="rId5"/>
    <p:sldId id="312" r:id="rId6"/>
    <p:sldId id="313" r:id="rId7"/>
    <p:sldId id="314" r:id="rId8"/>
    <p:sldId id="318" r:id="rId9"/>
    <p:sldId id="319" r:id="rId10"/>
    <p:sldId id="315" r:id="rId11"/>
    <p:sldId id="316" r:id="rId12"/>
    <p:sldId id="317" r:id="rId13"/>
    <p:sldId id="320" r:id="rId14"/>
    <p:sldId id="321" r:id="rId15"/>
    <p:sldId id="322" r:id="rId16"/>
    <p:sldId id="324" r:id="rId17"/>
    <p:sldId id="325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431" r:id="rId59"/>
    <p:sldId id="432" r:id="rId60"/>
    <p:sldId id="370" r:id="rId61"/>
    <p:sldId id="436" r:id="rId62"/>
    <p:sldId id="435" r:id="rId63"/>
    <p:sldId id="371" r:id="rId64"/>
    <p:sldId id="372" r:id="rId6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CF2EE-572C-4A20-BB8D-4A7E79E20066}" v="1" dt="2023-02-22T18:02:30.7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ha samrit" userId="d5007fb7d3c6cee5" providerId="LiveId" clId="{D85CF2EE-572C-4A20-BB8D-4A7E79E20066}"/>
    <pc:docChg chg="delSld modSld">
      <pc:chgData name="vibha samrit" userId="d5007fb7d3c6cee5" providerId="LiveId" clId="{D85CF2EE-572C-4A20-BB8D-4A7E79E20066}" dt="2023-02-22T18:06:19.043" v="122" actId="20577"/>
      <pc:docMkLst>
        <pc:docMk/>
      </pc:docMkLst>
      <pc:sldChg chg="addSp modSp mod">
        <pc:chgData name="vibha samrit" userId="d5007fb7d3c6cee5" providerId="LiveId" clId="{D85CF2EE-572C-4A20-BB8D-4A7E79E20066}" dt="2023-02-22T18:04:47.628" v="72" actId="1076"/>
        <pc:sldMkLst>
          <pc:docMk/>
          <pc:sldMk cId="0" sldId="256"/>
        </pc:sldMkLst>
        <pc:spChg chg="add mod">
          <ac:chgData name="vibha samrit" userId="d5007fb7d3c6cee5" providerId="LiveId" clId="{D85CF2EE-572C-4A20-BB8D-4A7E79E20066}" dt="2023-02-22T18:04:47.628" v="72" actId="1076"/>
          <ac:spMkLst>
            <pc:docMk/>
            <pc:sldMk cId="0" sldId="256"/>
            <ac:spMk id="5" creationId="{A828B706-BE65-1D68-D806-C826B80E5E3C}"/>
          </ac:spMkLst>
        </pc:spChg>
      </pc:sldChg>
      <pc:sldChg chg="del">
        <pc:chgData name="vibha samrit" userId="d5007fb7d3c6cee5" providerId="LiveId" clId="{D85CF2EE-572C-4A20-BB8D-4A7E79E20066}" dt="2023-02-22T18:02:12.413" v="48" actId="2696"/>
        <pc:sldMkLst>
          <pc:docMk/>
          <pc:sldMk cId="0" sldId="257"/>
        </pc:sldMkLst>
      </pc:sldChg>
      <pc:sldChg chg="del">
        <pc:chgData name="vibha samrit" userId="d5007fb7d3c6cee5" providerId="LiveId" clId="{D85CF2EE-572C-4A20-BB8D-4A7E79E20066}" dt="2023-02-22T18:01:52.458" v="30" actId="2696"/>
        <pc:sldMkLst>
          <pc:docMk/>
          <pc:sldMk cId="0" sldId="259"/>
        </pc:sldMkLst>
      </pc:sldChg>
      <pc:sldChg chg="del">
        <pc:chgData name="vibha samrit" userId="d5007fb7d3c6cee5" providerId="LiveId" clId="{D85CF2EE-572C-4A20-BB8D-4A7E79E20066}" dt="2023-02-22T18:00:00.340" v="0" actId="2696"/>
        <pc:sldMkLst>
          <pc:docMk/>
          <pc:sldMk cId="0" sldId="290"/>
        </pc:sldMkLst>
      </pc:sldChg>
      <pc:sldChg chg="del">
        <pc:chgData name="vibha samrit" userId="d5007fb7d3c6cee5" providerId="LiveId" clId="{D85CF2EE-572C-4A20-BB8D-4A7E79E20066}" dt="2023-02-22T18:00:14.349" v="14" actId="2696"/>
        <pc:sldMkLst>
          <pc:docMk/>
          <pc:sldMk cId="0" sldId="291"/>
        </pc:sldMkLst>
      </pc:sldChg>
      <pc:sldChg chg="del">
        <pc:chgData name="vibha samrit" userId="d5007fb7d3c6cee5" providerId="LiveId" clId="{D85CF2EE-572C-4A20-BB8D-4A7E79E20066}" dt="2023-02-22T18:00:06.819" v="2" actId="2696"/>
        <pc:sldMkLst>
          <pc:docMk/>
          <pc:sldMk cId="0" sldId="292"/>
        </pc:sldMkLst>
      </pc:sldChg>
      <pc:sldChg chg="del">
        <pc:chgData name="vibha samrit" userId="d5007fb7d3c6cee5" providerId="LiveId" clId="{D85CF2EE-572C-4A20-BB8D-4A7E79E20066}" dt="2023-02-22T18:00:07.569" v="3" actId="2696"/>
        <pc:sldMkLst>
          <pc:docMk/>
          <pc:sldMk cId="0" sldId="293"/>
        </pc:sldMkLst>
      </pc:sldChg>
      <pc:sldChg chg="del">
        <pc:chgData name="vibha samrit" userId="d5007fb7d3c6cee5" providerId="LiveId" clId="{D85CF2EE-572C-4A20-BB8D-4A7E79E20066}" dt="2023-02-22T18:00:08.204" v="4" actId="2696"/>
        <pc:sldMkLst>
          <pc:docMk/>
          <pc:sldMk cId="0" sldId="294"/>
        </pc:sldMkLst>
      </pc:sldChg>
      <pc:sldChg chg="del">
        <pc:chgData name="vibha samrit" userId="d5007fb7d3c6cee5" providerId="LiveId" clId="{D85CF2EE-572C-4A20-BB8D-4A7E79E20066}" dt="2023-02-22T18:00:08.867" v="5" actId="2696"/>
        <pc:sldMkLst>
          <pc:docMk/>
          <pc:sldMk cId="0" sldId="295"/>
        </pc:sldMkLst>
      </pc:sldChg>
      <pc:sldChg chg="del">
        <pc:chgData name="vibha samrit" userId="d5007fb7d3c6cee5" providerId="LiveId" clId="{D85CF2EE-572C-4A20-BB8D-4A7E79E20066}" dt="2023-02-22T18:00:09.443" v="6" actId="2696"/>
        <pc:sldMkLst>
          <pc:docMk/>
          <pc:sldMk cId="0" sldId="296"/>
        </pc:sldMkLst>
      </pc:sldChg>
      <pc:sldChg chg="del">
        <pc:chgData name="vibha samrit" userId="d5007fb7d3c6cee5" providerId="LiveId" clId="{D85CF2EE-572C-4A20-BB8D-4A7E79E20066}" dt="2023-02-22T18:00:10.307" v="7" actId="2696"/>
        <pc:sldMkLst>
          <pc:docMk/>
          <pc:sldMk cId="0" sldId="297"/>
        </pc:sldMkLst>
      </pc:sldChg>
      <pc:sldChg chg="del">
        <pc:chgData name="vibha samrit" userId="d5007fb7d3c6cee5" providerId="LiveId" clId="{D85CF2EE-572C-4A20-BB8D-4A7E79E20066}" dt="2023-02-22T18:00:10.879" v="8" actId="2696"/>
        <pc:sldMkLst>
          <pc:docMk/>
          <pc:sldMk cId="0" sldId="298"/>
        </pc:sldMkLst>
      </pc:sldChg>
      <pc:sldChg chg="del">
        <pc:chgData name="vibha samrit" userId="d5007fb7d3c6cee5" providerId="LiveId" clId="{D85CF2EE-572C-4A20-BB8D-4A7E79E20066}" dt="2023-02-22T18:00:11.441" v="9" actId="2696"/>
        <pc:sldMkLst>
          <pc:docMk/>
          <pc:sldMk cId="0" sldId="299"/>
        </pc:sldMkLst>
      </pc:sldChg>
      <pc:sldChg chg="del">
        <pc:chgData name="vibha samrit" userId="d5007fb7d3c6cee5" providerId="LiveId" clId="{D85CF2EE-572C-4A20-BB8D-4A7E79E20066}" dt="2023-02-22T18:00:12.009" v="10" actId="2696"/>
        <pc:sldMkLst>
          <pc:docMk/>
          <pc:sldMk cId="0" sldId="300"/>
        </pc:sldMkLst>
      </pc:sldChg>
      <pc:sldChg chg="del">
        <pc:chgData name="vibha samrit" userId="d5007fb7d3c6cee5" providerId="LiveId" clId="{D85CF2EE-572C-4A20-BB8D-4A7E79E20066}" dt="2023-02-22T18:00:12.584" v="11" actId="2696"/>
        <pc:sldMkLst>
          <pc:docMk/>
          <pc:sldMk cId="0" sldId="301"/>
        </pc:sldMkLst>
      </pc:sldChg>
      <pc:sldChg chg="del">
        <pc:chgData name="vibha samrit" userId="d5007fb7d3c6cee5" providerId="LiveId" clId="{D85CF2EE-572C-4A20-BB8D-4A7E79E20066}" dt="2023-02-22T18:00:13.239" v="12" actId="2696"/>
        <pc:sldMkLst>
          <pc:docMk/>
          <pc:sldMk cId="0" sldId="302"/>
        </pc:sldMkLst>
      </pc:sldChg>
      <pc:sldChg chg="del">
        <pc:chgData name="vibha samrit" userId="d5007fb7d3c6cee5" providerId="LiveId" clId="{D85CF2EE-572C-4A20-BB8D-4A7E79E20066}" dt="2023-02-22T18:00:15.322" v="16" actId="2696"/>
        <pc:sldMkLst>
          <pc:docMk/>
          <pc:sldMk cId="0" sldId="303"/>
        </pc:sldMkLst>
      </pc:sldChg>
      <pc:sldChg chg="del">
        <pc:chgData name="vibha samrit" userId="d5007fb7d3c6cee5" providerId="LiveId" clId="{D85CF2EE-572C-4A20-BB8D-4A7E79E20066}" dt="2023-02-22T18:00:15.842" v="17" actId="2696"/>
        <pc:sldMkLst>
          <pc:docMk/>
          <pc:sldMk cId="0" sldId="304"/>
        </pc:sldMkLst>
      </pc:sldChg>
      <pc:sldChg chg="del">
        <pc:chgData name="vibha samrit" userId="d5007fb7d3c6cee5" providerId="LiveId" clId="{D85CF2EE-572C-4A20-BB8D-4A7E79E20066}" dt="2023-02-22T18:00:16.426" v="18" actId="2696"/>
        <pc:sldMkLst>
          <pc:docMk/>
          <pc:sldMk cId="0" sldId="305"/>
        </pc:sldMkLst>
      </pc:sldChg>
      <pc:sldChg chg="del">
        <pc:chgData name="vibha samrit" userId="d5007fb7d3c6cee5" providerId="LiveId" clId="{D85CF2EE-572C-4A20-BB8D-4A7E79E20066}" dt="2023-02-22T18:00:17.022" v="19" actId="2696"/>
        <pc:sldMkLst>
          <pc:docMk/>
          <pc:sldMk cId="0" sldId="306"/>
        </pc:sldMkLst>
      </pc:sldChg>
      <pc:sldChg chg="del">
        <pc:chgData name="vibha samrit" userId="d5007fb7d3c6cee5" providerId="LiveId" clId="{D85CF2EE-572C-4A20-BB8D-4A7E79E20066}" dt="2023-02-22T18:00:17.709" v="20" actId="2696"/>
        <pc:sldMkLst>
          <pc:docMk/>
          <pc:sldMk cId="0" sldId="307"/>
        </pc:sldMkLst>
      </pc:sldChg>
      <pc:sldChg chg="del">
        <pc:chgData name="vibha samrit" userId="d5007fb7d3c6cee5" providerId="LiveId" clId="{D85CF2EE-572C-4A20-BB8D-4A7E79E20066}" dt="2023-02-22T18:00:18.282" v="21" actId="2696"/>
        <pc:sldMkLst>
          <pc:docMk/>
          <pc:sldMk cId="0" sldId="308"/>
        </pc:sldMkLst>
      </pc:sldChg>
      <pc:sldChg chg="del">
        <pc:chgData name="vibha samrit" userId="d5007fb7d3c6cee5" providerId="LiveId" clId="{D85CF2EE-572C-4A20-BB8D-4A7E79E20066}" dt="2023-02-22T18:00:18.902" v="22" actId="2696"/>
        <pc:sldMkLst>
          <pc:docMk/>
          <pc:sldMk cId="0" sldId="309"/>
        </pc:sldMkLst>
      </pc:sldChg>
      <pc:sldChg chg="del">
        <pc:chgData name="vibha samrit" userId="d5007fb7d3c6cee5" providerId="LiveId" clId="{D85CF2EE-572C-4A20-BB8D-4A7E79E20066}" dt="2023-02-22T18:00:19.554" v="23" actId="2696"/>
        <pc:sldMkLst>
          <pc:docMk/>
          <pc:sldMk cId="0" sldId="310"/>
        </pc:sldMkLst>
      </pc:sldChg>
      <pc:sldChg chg="del">
        <pc:chgData name="vibha samrit" userId="d5007fb7d3c6cee5" providerId="LiveId" clId="{D85CF2EE-572C-4A20-BB8D-4A7E79E20066}" dt="2023-02-22T18:00:21.060" v="24" actId="2696"/>
        <pc:sldMkLst>
          <pc:docMk/>
          <pc:sldMk cId="0" sldId="311"/>
        </pc:sldMkLst>
      </pc:sldChg>
      <pc:sldChg chg="del">
        <pc:chgData name="vibha samrit" userId="d5007fb7d3c6cee5" providerId="LiveId" clId="{D85CF2EE-572C-4A20-BB8D-4A7E79E20066}" dt="2023-02-22T18:00:14.842" v="15" actId="2696"/>
        <pc:sldMkLst>
          <pc:docMk/>
          <pc:sldMk cId="184462296" sldId="394"/>
        </pc:sldMkLst>
      </pc:sldChg>
      <pc:sldChg chg="del">
        <pc:chgData name="vibha samrit" userId="d5007fb7d3c6cee5" providerId="LiveId" clId="{D85CF2EE-572C-4A20-BB8D-4A7E79E20066}" dt="2023-02-22T18:00:04.820" v="1" actId="2696"/>
        <pc:sldMkLst>
          <pc:docMk/>
          <pc:sldMk cId="2267613866" sldId="395"/>
        </pc:sldMkLst>
      </pc:sldChg>
      <pc:sldChg chg="del">
        <pc:chgData name="vibha samrit" userId="d5007fb7d3c6cee5" providerId="LiveId" clId="{D85CF2EE-572C-4A20-BB8D-4A7E79E20066}" dt="2023-02-22T18:00:13.821" v="13" actId="2696"/>
        <pc:sldMkLst>
          <pc:docMk/>
          <pc:sldMk cId="1573996170" sldId="396"/>
        </pc:sldMkLst>
      </pc:sldChg>
      <pc:sldChg chg="del">
        <pc:chgData name="vibha samrit" userId="d5007fb7d3c6cee5" providerId="LiveId" clId="{D85CF2EE-572C-4A20-BB8D-4A7E79E20066}" dt="2023-02-22T18:01:51.405" v="27" actId="2696"/>
        <pc:sldMkLst>
          <pc:docMk/>
          <pc:sldMk cId="2409135029" sldId="402"/>
        </pc:sldMkLst>
      </pc:sldChg>
      <pc:sldChg chg="del">
        <pc:chgData name="vibha samrit" userId="d5007fb7d3c6cee5" providerId="LiveId" clId="{D85CF2EE-572C-4A20-BB8D-4A7E79E20066}" dt="2023-02-22T18:01:51.872" v="28" actId="2696"/>
        <pc:sldMkLst>
          <pc:docMk/>
          <pc:sldMk cId="244862608" sldId="403"/>
        </pc:sldMkLst>
      </pc:sldChg>
      <pc:sldChg chg="del">
        <pc:chgData name="vibha samrit" userId="d5007fb7d3c6cee5" providerId="LiveId" clId="{D85CF2EE-572C-4A20-BB8D-4A7E79E20066}" dt="2023-02-22T18:01:52.199" v="29" actId="2696"/>
        <pc:sldMkLst>
          <pc:docMk/>
          <pc:sldMk cId="3119731149" sldId="404"/>
        </pc:sldMkLst>
      </pc:sldChg>
      <pc:sldChg chg="del">
        <pc:chgData name="vibha samrit" userId="d5007fb7d3c6cee5" providerId="LiveId" clId="{D85CF2EE-572C-4A20-BB8D-4A7E79E20066}" dt="2023-02-22T18:01:52.458" v="30" actId="2696"/>
        <pc:sldMkLst>
          <pc:docMk/>
          <pc:sldMk cId="3280783768" sldId="405"/>
        </pc:sldMkLst>
      </pc:sldChg>
      <pc:sldChg chg="del">
        <pc:chgData name="vibha samrit" userId="d5007fb7d3c6cee5" providerId="LiveId" clId="{D85CF2EE-572C-4A20-BB8D-4A7E79E20066}" dt="2023-02-22T18:01:52.679" v="31" actId="2696"/>
        <pc:sldMkLst>
          <pc:docMk/>
          <pc:sldMk cId="4288594624" sldId="406"/>
        </pc:sldMkLst>
      </pc:sldChg>
      <pc:sldChg chg="del">
        <pc:chgData name="vibha samrit" userId="d5007fb7d3c6cee5" providerId="LiveId" clId="{D85CF2EE-572C-4A20-BB8D-4A7E79E20066}" dt="2023-02-22T18:01:52.848" v="32" actId="2696"/>
        <pc:sldMkLst>
          <pc:docMk/>
          <pc:sldMk cId="3407998656" sldId="407"/>
        </pc:sldMkLst>
      </pc:sldChg>
      <pc:sldChg chg="del">
        <pc:chgData name="vibha samrit" userId="d5007fb7d3c6cee5" providerId="LiveId" clId="{D85CF2EE-572C-4A20-BB8D-4A7E79E20066}" dt="2023-02-22T18:01:53.026" v="33" actId="2696"/>
        <pc:sldMkLst>
          <pc:docMk/>
          <pc:sldMk cId="3247277625" sldId="408"/>
        </pc:sldMkLst>
      </pc:sldChg>
      <pc:sldChg chg="del">
        <pc:chgData name="vibha samrit" userId="d5007fb7d3c6cee5" providerId="LiveId" clId="{D85CF2EE-572C-4A20-BB8D-4A7E79E20066}" dt="2023-02-22T18:01:53.236" v="34" actId="2696"/>
        <pc:sldMkLst>
          <pc:docMk/>
          <pc:sldMk cId="827807544" sldId="409"/>
        </pc:sldMkLst>
      </pc:sldChg>
      <pc:sldChg chg="del">
        <pc:chgData name="vibha samrit" userId="d5007fb7d3c6cee5" providerId="LiveId" clId="{D85CF2EE-572C-4A20-BB8D-4A7E79E20066}" dt="2023-02-22T18:01:53.427" v="35" actId="2696"/>
        <pc:sldMkLst>
          <pc:docMk/>
          <pc:sldMk cId="2774677877" sldId="410"/>
        </pc:sldMkLst>
      </pc:sldChg>
      <pc:sldChg chg="del">
        <pc:chgData name="vibha samrit" userId="d5007fb7d3c6cee5" providerId="LiveId" clId="{D85CF2EE-572C-4A20-BB8D-4A7E79E20066}" dt="2023-02-22T18:01:56.037" v="39" actId="2696"/>
        <pc:sldMkLst>
          <pc:docMk/>
          <pc:sldMk cId="1403926395" sldId="411"/>
        </pc:sldMkLst>
      </pc:sldChg>
      <pc:sldChg chg="del">
        <pc:chgData name="vibha samrit" userId="d5007fb7d3c6cee5" providerId="LiveId" clId="{D85CF2EE-572C-4A20-BB8D-4A7E79E20066}" dt="2023-02-22T18:01:56.766" v="40" actId="2696"/>
        <pc:sldMkLst>
          <pc:docMk/>
          <pc:sldMk cId="1012975180" sldId="412"/>
        </pc:sldMkLst>
      </pc:sldChg>
      <pc:sldChg chg="del">
        <pc:chgData name="vibha samrit" userId="d5007fb7d3c6cee5" providerId="LiveId" clId="{D85CF2EE-572C-4A20-BB8D-4A7E79E20066}" dt="2023-02-22T18:01:57.482" v="41" actId="2696"/>
        <pc:sldMkLst>
          <pc:docMk/>
          <pc:sldMk cId="1340815465" sldId="414"/>
        </pc:sldMkLst>
      </pc:sldChg>
      <pc:sldChg chg="del">
        <pc:chgData name="vibha samrit" userId="d5007fb7d3c6cee5" providerId="LiveId" clId="{D85CF2EE-572C-4A20-BB8D-4A7E79E20066}" dt="2023-02-22T18:01:58.169" v="42" actId="2696"/>
        <pc:sldMkLst>
          <pc:docMk/>
          <pc:sldMk cId="2418168894" sldId="416"/>
        </pc:sldMkLst>
      </pc:sldChg>
      <pc:sldChg chg="del">
        <pc:chgData name="vibha samrit" userId="d5007fb7d3c6cee5" providerId="LiveId" clId="{D85CF2EE-572C-4A20-BB8D-4A7E79E20066}" dt="2023-02-22T18:01:58.881" v="43" actId="2696"/>
        <pc:sldMkLst>
          <pc:docMk/>
          <pc:sldMk cId="1313149718" sldId="417"/>
        </pc:sldMkLst>
      </pc:sldChg>
      <pc:sldChg chg="del">
        <pc:chgData name="vibha samrit" userId="d5007fb7d3c6cee5" providerId="LiveId" clId="{D85CF2EE-572C-4A20-BB8D-4A7E79E20066}" dt="2023-02-22T18:02:00.223" v="44" actId="2696"/>
        <pc:sldMkLst>
          <pc:docMk/>
          <pc:sldMk cId="1255908216" sldId="421"/>
        </pc:sldMkLst>
      </pc:sldChg>
      <pc:sldChg chg="del">
        <pc:chgData name="vibha samrit" userId="d5007fb7d3c6cee5" providerId="LiveId" clId="{D85CF2EE-572C-4A20-BB8D-4A7E79E20066}" dt="2023-02-22T18:02:03.412" v="45" actId="2696"/>
        <pc:sldMkLst>
          <pc:docMk/>
          <pc:sldMk cId="2279379019" sldId="422"/>
        </pc:sldMkLst>
      </pc:sldChg>
      <pc:sldChg chg="del">
        <pc:chgData name="vibha samrit" userId="d5007fb7d3c6cee5" providerId="LiveId" clId="{D85CF2EE-572C-4A20-BB8D-4A7E79E20066}" dt="2023-02-22T18:02:03.998" v="46" actId="2696"/>
        <pc:sldMkLst>
          <pc:docMk/>
          <pc:sldMk cId="3717604691" sldId="423"/>
        </pc:sldMkLst>
      </pc:sldChg>
      <pc:sldChg chg="del">
        <pc:chgData name="vibha samrit" userId="d5007fb7d3c6cee5" providerId="LiveId" clId="{D85CF2EE-572C-4A20-BB8D-4A7E79E20066}" dt="2023-02-22T18:01:53.589" v="36" actId="2696"/>
        <pc:sldMkLst>
          <pc:docMk/>
          <pc:sldMk cId="3316009330" sldId="424"/>
        </pc:sldMkLst>
      </pc:sldChg>
      <pc:sldChg chg="del">
        <pc:chgData name="vibha samrit" userId="d5007fb7d3c6cee5" providerId="LiveId" clId="{D85CF2EE-572C-4A20-BB8D-4A7E79E20066}" dt="2023-02-22T18:01:53.818" v="37" actId="2696"/>
        <pc:sldMkLst>
          <pc:docMk/>
          <pc:sldMk cId="3346981859" sldId="425"/>
        </pc:sldMkLst>
      </pc:sldChg>
      <pc:sldChg chg="del">
        <pc:chgData name="vibha samrit" userId="d5007fb7d3c6cee5" providerId="LiveId" clId="{D85CF2EE-572C-4A20-BB8D-4A7E79E20066}" dt="2023-02-22T18:01:54.545" v="38" actId="2696"/>
        <pc:sldMkLst>
          <pc:docMk/>
          <pc:sldMk cId="173058809" sldId="426"/>
        </pc:sldMkLst>
      </pc:sldChg>
      <pc:sldChg chg="del">
        <pc:chgData name="vibha samrit" userId="d5007fb7d3c6cee5" providerId="LiveId" clId="{D85CF2EE-572C-4A20-BB8D-4A7E79E20066}" dt="2023-02-22T18:01:50.133" v="25" actId="2696"/>
        <pc:sldMkLst>
          <pc:docMk/>
          <pc:sldMk cId="2665033319" sldId="428"/>
        </pc:sldMkLst>
      </pc:sldChg>
      <pc:sldChg chg="del">
        <pc:chgData name="vibha samrit" userId="d5007fb7d3c6cee5" providerId="LiveId" clId="{D85CF2EE-572C-4A20-BB8D-4A7E79E20066}" dt="2023-02-22T18:01:50.849" v="26" actId="2696"/>
        <pc:sldMkLst>
          <pc:docMk/>
          <pc:sldMk cId="3201948681" sldId="429"/>
        </pc:sldMkLst>
      </pc:sldChg>
      <pc:sldChg chg="del">
        <pc:chgData name="vibha samrit" userId="d5007fb7d3c6cee5" providerId="LiveId" clId="{D85CF2EE-572C-4A20-BB8D-4A7E79E20066}" dt="2023-02-22T18:02:04.932" v="47" actId="2696"/>
        <pc:sldMkLst>
          <pc:docMk/>
          <pc:sldMk cId="2379375574" sldId="433"/>
        </pc:sldMkLst>
      </pc:sldChg>
      <pc:sldChg chg="modSp mod">
        <pc:chgData name="vibha samrit" userId="d5007fb7d3c6cee5" providerId="LiveId" clId="{D85CF2EE-572C-4A20-BB8D-4A7E79E20066}" dt="2023-02-22T18:06:19.043" v="122" actId="20577"/>
        <pc:sldMkLst>
          <pc:docMk/>
          <pc:sldMk cId="3141555680" sldId="435"/>
        </pc:sldMkLst>
        <pc:spChg chg="mod">
          <ac:chgData name="vibha samrit" userId="d5007fb7d3c6cee5" providerId="LiveId" clId="{D85CF2EE-572C-4A20-BB8D-4A7E79E20066}" dt="2023-02-22T18:06:19.043" v="122" actId="20577"/>
          <ac:spMkLst>
            <pc:docMk/>
            <pc:sldMk cId="3141555680" sldId="435"/>
            <ac:spMk id="2" creationId="{5C9EFF5C-D43C-1B01-64A9-DCF73561A6E6}"/>
          </ac:spMkLst>
        </pc:spChg>
      </pc:sldChg>
    </pc:docChg>
  </pc:docChgLst>
  <pc:docChgLst>
    <pc:chgData name="vibha samrit" userId="d5007fb7d3c6cee5" providerId="LiveId" clId="{3E04D13D-E75A-4420-8D43-3B2911773967}"/>
    <pc:docChg chg="custSel addSld delSld modSld sldOrd">
      <pc:chgData name="vibha samrit" userId="d5007fb7d3c6cee5" providerId="LiveId" clId="{3E04D13D-E75A-4420-8D43-3B2911773967}" dt="2023-02-22T17:52:23.171" v="256" actId="20577"/>
      <pc:docMkLst>
        <pc:docMk/>
      </pc:docMkLst>
      <pc:sldChg chg="del">
        <pc:chgData name="vibha samrit" userId="d5007fb7d3c6cee5" providerId="LiveId" clId="{3E04D13D-E75A-4420-8D43-3B2911773967}" dt="2023-02-22T17:42:39.610" v="4" actId="2696"/>
        <pc:sldMkLst>
          <pc:docMk/>
          <pc:sldMk cId="0" sldId="258"/>
        </pc:sldMkLst>
      </pc:sldChg>
      <pc:sldChg chg="modSp mod">
        <pc:chgData name="vibha samrit" userId="d5007fb7d3c6cee5" providerId="LiveId" clId="{3E04D13D-E75A-4420-8D43-3B2911773967}" dt="2023-02-22T17:43:34.359" v="60" actId="20577"/>
        <pc:sldMkLst>
          <pc:docMk/>
          <pc:sldMk cId="0" sldId="259"/>
        </pc:sldMkLst>
        <pc:spChg chg="mod">
          <ac:chgData name="vibha samrit" userId="d5007fb7d3c6cee5" providerId="LiveId" clId="{3E04D13D-E75A-4420-8D43-3B2911773967}" dt="2023-02-22T17:43:34.359" v="60" actId="20577"/>
          <ac:spMkLst>
            <pc:docMk/>
            <pc:sldMk cId="0" sldId="259"/>
            <ac:spMk id="8" creationId="{00000000-0000-0000-0000-000000000000}"/>
          </ac:spMkLst>
        </pc:spChg>
      </pc:sldChg>
      <pc:sldChg chg="del">
        <pc:chgData name="vibha samrit" userId="d5007fb7d3c6cee5" providerId="LiveId" clId="{3E04D13D-E75A-4420-8D43-3B2911773967}" dt="2023-02-22T17:46:17.942" v="61" actId="2696"/>
        <pc:sldMkLst>
          <pc:docMk/>
          <pc:sldMk cId="0" sldId="260"/>
        </pc:sldMkLst>
      </pc:sldChg>
      <pc:sldChg chg="del">
        <pc:chgData name="vibha samrit" userId="d5007fb7d3c6cee5" providerId="LiveId" clId="{3E04D13D-E75A-4420-8D43-3B2911773967}" dt="2023-02-22T17:46:19.418" v="62" actId="2696"/>
        <pc:sldMkLst>
          <pc:docMk/>
          <pc:sldMk cId="0" sldId="261"/>
        </pc:sldMkLst>
      </pc:sldChg>
      <pc:sldChg chg="del">
        <pc:chgData name="vibha samrit" userId="d5007fb7d3c6cee5" providerId="LiveId" clId="{3E04D13D-E75A-4420-8D43-3B2911773967}" dt="2023-02-22T17:46:20.091" v="63" actId="2696"/>
        <pc:sldMkLst>
          <pc:docMk/>
          <pc:sldMk cId="0" sldId="262"/>
        </pc:sldMkLst>
      </pc:sldChg>
      <pc:sldChg chg="del">
        <pc:chgData name="vibha samrit" userId="d5007fb7d3c6cee5" providerId="LiveId" clId="{3E04D13D-E75A-4420-8D43-3B2911773967}" dt="2023-02-22T17:46:20.489" v="64" actId="2696"/>
        <pc:sldMkLst>
          <pc:docMk/>
          <pc:sldMk cId="0" sldId="263"/>
        </pc:sldMkLst>
      </pc:sldChg>
      <pc:sldChg chg="del">
        <pc:chgData name="vibha samrit" userId="d5007fb7d3c6cee5" providerId="LiveId" clId="{3E04D13D-E75A-4420-8D43-3B2911773967}" dt="2023-02-22T17:46:20.897" v="65" actId="2696"/>
        <pc:sldMkLst>
          <pc:docMk/>
          <pc:sldMk cId="0" sldId="264"/>
        </pc:sldMkLst>
      </pc:sldChg>
      <pc:sldChg chg="del">
        <pc:chgData name="vibha samrit" userId="d5007fb7d3c6cee5" providerId="LiveId" clId="{3E04D13D-E75A-4420-8D43-3B2911773967}" dt="2023-02-22T17:46:21.342" v="66" actId="2696"/>
        <pc:sldMkLst>
          <pc:docMk/>
          <pc:sldMk cId="0" sldId="265"/>
        </pc:sldMkLst>
      </pc:sldChg>
      <pc:sldChg chg="del">
        <pc:chgData name="vibha samrit" userId="d5007fb7d3c6cee5" providerId="LiveId" clId="{3E04D13D-E75A-4420-8D43-3B2911773967}" dt="2023-02-22T17:46:22.137" v="67" actId="2696"/>
        <pc:sldMkLst>
          <pc:docMk/>
          <pc:sldMk cId="0" sldId="266"/>
        </pc:sldMkLst>
      </pc:sldChg>
      <pc:sldChg chg="del">
        <pc:chgData name="vibha samrit" userId="d5007fb7d3c6cee5" providerId="LiveId" clId="{3E04D13D-E75A-4420-8D43-3B2911773967}" dt="2023-02-22T17:46:23.254" v="70" actId="2696"/>
        <pc:sldMkLst>
          <pc:docMk/>
          <pc:sldMk cId="0" sldId="267"/>
        </pc:sldMkLst>
      </pc:sldChg>
      <pc:sldChg chg="del">
        <pc:chgData name="vibha samrit" userId="d5007fb7d3c6cee5" providerId="LiveId" clId="{3E04D13D-E75A-4420-8D43-3B2911773967}" dt="2023-02-22T17:46:24.106" v="72" actId="2696"/>
        <pc:sldMkLst>
          <pc:docMk/>
          <pc:sldMk cId="0" sldId="268"/>
        </pc:sldMkLst>
      </pc:sldChg>
      <pc:sldChg chg="del">
        <pc:chgData name="vibha samrit" userId="d5007fb7d3c6cee5" providerId="LiveId" clId="{3E04D13D-E75A-4420-8D43-3B2911773967}" dt="2023-02-22T17:46:30.625" v="83" actId="2696"/>
        <pc:sldMkLst>
          <pc:docMk/>
          <pc:sldMk cId="0" sldId="269"/>
        </pc:sldMkLst>
      </pc:sldChg>
      <pc:sldChg chg="del">
        <pc:chgData name="vibha samrit" userId="d5007fb7d3c6cee5" providerId="LiveId" clId="{3E04D13D-E75A-4420-8D43-3B2911773967}" dt="2023-02-22T17:46:47.044" v="84" actId="2696"/>
        <pc:sldMkLst>
          <pc:docMk/>
          <pc:sldMk cId="0" sldId="270"/>
        </pc:sldMkLst>
      </pc:sldChg>
      <pc:sldChg chg="del">
        <pc:chgData name="vibha samrit" userId="d5007fb7d3c6cee5" providerId="LiveId" clId="{3E04D13D-E75A-4420-8D43-3B2911773967}" dt="2023-02-22T17:46:50.157" v="85" actId="2696"/>
        <pc:sldMkLst>
          <pc:docMk/>
          <pc:sldMk cId="0" sldId="271"/>
        </pc:sldMkLst>
      </pc:sldChg>
      <pc:sldChg chg="del">
        <pc:chgData name="vibha samrit" userId="d5007fb7d3c6cee5" providerId="LiveId" clId="{3E04D13D-E75A-4420-8D43-3B2911773967}" dt="2023-02-22T17:47:05.350" v="91" actId="2696"/>
        <pc:sldMkLst>
          <pc:docMk/>
          <pc:sldMk cId="0" sldId="272"/>
        </pc:sldMkLst>
      </pc:sldChg>
      <pc:sldChg chg="del">
        <pc:chgData name="vibha samrit" userId="d5007fb7d3c6cee5" providerId="LiveId" clId="{3E04D13D-E75A-4420-8D43-3B2911773967}" dt="2023-02-22T17:47:06.595" v="92" actId="2696"/>
        <pc:sldMkLst>
          <pc:docMk/>
          <pc:sldMk cId="0" sldId="273"/>
        </pc:sldMkLst>
      </pc:sldChg>
      <pc:sldChg chg="del">
        <pc:chgData name="vibha samrit" userId="d5007fb7d3c6cee5" providerId="LiveId" clId="{3E04D13D-E75A-4420-8D43-3B2911773967}" dt="2023-02-22T17:47:07.157" v="93" actId="2696"/>
        <pc:sldMkLst>
          <pc:docMk/>
          <pc:sldMk cId="0" sldId="274"/>
        </pc:sldMkLst>
      </pc:sldChg>
      <pc:sldChg chg="del">
        <pc:chgData name="vibha samrit" userId="d5007fb7d3c6cee5" providerId="LiveId" clId="{3E04D13D-E75A-4420-8D43-3B2911773967}" dt="2023-02-22T17:47:07.773" v="94" actId="2696"/>
        <pc:sldMkLst>
          <pc:docMk/>
          <pc:sldMk cId="0" sldId="275"/>
        </pc:sldMkLst>
      </pc:sldChg>
      <pc:sldChg chg="del">
        <pc:chgData name="vibha samrit" userId="d5007fb7d3c6cee5" providerId="LiveId" clId="{3E04D13D-E75A-4420-8D43-3B2911773967}" dt="2023-02-22T17:47:11.893" v="97" actId="2696"/>
        <pc:sldMkLst>
          <pc:docMk/>
          <pc:sldMk cId="0" sldId="276"/>
        </pc:sldMkLst>
      </pc:sldChg>
      <pc:sldChg chg="del">
        <pc:chgData name="vibha samrit" userId="d5007fb7d3c6cee5" providerId="LiveId" clId="{3E04D13D-E75A-4420-8D43-3B2911773967}" dt="2023-02-22T17:47:12.533" v="98" actId="2696"/>
        <pc:sldMkLst>
          <pc:docMk/>
          <pc:sldMk cId="0" sldId="277"/>
        </pc:sldMkLst>
      </pc:sldChg>
      <pc:sldChg chg="del">
        <pc:chgData name="vibha samrit" userId="d5007fb7d3c6cee5" providerId="LiveId" clId="{3E04D13D-E75A-4420-8D43-3B2911773967}" dt="2023-02-22T17:47:13.903" v="99" actId="2696"/>
        <pc:sldMkLst>
          <pc:docMk/>
          <pc:sldMk cId="0" sldId="278"/>
        </pc:sldMkLst>
      </pc:sldChg>
      <pc:sldChg chg="del">
        <pc:chgData name="vibha samrit" userId="d5007fb7d3c6cee5" providerId="LiveId" clId="{3E04D13D-E75A-4420-8D43-3B2911773967}" dt="2023-02-22T17:47:14.852" v="100" actId="2696"/>
        <pc:sldMkLst>
          <pc:docMk/>
          <pc:sldMk cId="0" sldId="279"/>
        </pc:sldMkLst>
      </pc:sldChg>
      <pc:sldChg chg="del">
        <pc:chgData name="vibha samrit" userId="d5007fb7d3c6cee5" providerId="LiveId" clId="{3E04D13D-E75A-4420-8D43-3B2911773967}" dt="2023-02-22T17:47:16.314" v="101" actId="2696"/>
        <pc:sldMkLst>
          <pc:docMk/>
          <pc:sldMk cId="0" sldId="280"/>
        </pc:sldMkLst>
      </pc:sldChg>
      <pc:sldChg chg="del">
        <pc:chgData name="vibha samrit" userId="d5007fb7d3c6cee5" providerId="LiveId" clId="{3E04D13D-E75A-4420-8D43-3B2911773967}" dt="2023-02-22T17:47:17.649" v="102" actId="2696"/>
        <pc:sldMkLst>
          <pc:docMk/>
          <pc:sldMk cId="0" sldId="281"/>
        </pc:sldMkLst>
      </pc:sldChg>
      <pc:sldChg chg="del">
        <pc:chgData name="vibha samrit" userId="d5007fb7d3c6cee5" providerId="LiveId" clId="{3E04D13D-E75A-4420-8D43-3B2911773967}" dt="2023-02-22T17:47:19.154" v="103" actId="2696"/>
        <pc:sldMkLst>
          <pc:docMk/>
          <pc:sldMk cId="0" sldId="282"/>
        </pc:sldMkLst>
      </pc:sldChg>
      <pc:sldChg chg="del">
        <pc:chgData name="vibha samrit" userId="d5007fb7d3c6cee5" providerId="LiveId" clId="{3E04D13D-E75A-4420-8D43-3B2911773967}" dt="2023-02-22T17:47:20.383" v="104" actId="2696"/>
        <pc:sldMkLst>
          <pc:docMk/>
          <pc:sldMk cId="0" sldId="283"/>
        </pc:sldMkLst>
      </pc:sldChg>
      <pc:sldChg chg="del">
        <pc:chgData name="vibha samrit" userId="d5007fb7d3c6cee5" providerId="LiveId" clId="{3E04D13D-E75A-4420-8D43-3B2911773967}" dt="2023-02-22T17:47:27.432" v="105" actId="2696"/>
        <pc:sldMkLst>
          <pc:docMk/>
          <pc:sldMk cId="0" sldId="284"/>
        </pc:sldMkLst>
      </pc:sldChg>
      <pc:sldChg chg="del">
        <pc:chgData name="vibha samrit" userId="d5007fb7d3c6cee5" providerId="LiveId" clId="{3E04D13D-E75A-4420-8D43-3B2911773967}" dt="2023-02-22T17:47:36.906" v="107" actId="2696"/>
        <pc:sldMkLst>
          <pc:docMk/>
          <pc:sldMk cId="0" sldId="285"/>
        </pc:sldMkLst>
      </pc:sldChg>
      <pc:sldChg chg="del">
        <pc:chgData name="vibha samrit" userId="d5007fb7d3c6cee5" providerId="LiveId" clId="{3E04D13D-E75A-4420-8D43-3B2911773967}" dt="2023-02-22T17:47:37.534" v="108" actId="2696"/>
        <pc:sldMkLst>
          <pc:docMk/>
          <pc:sldMk cId="0" sldId="286"/>
        </pc:sldMkLst>
      </pc:sldChg>
      <pc:sldChg chg="del">
        <pc:chgData name="vibha samrit" userId="d5007fb7d3c6cee5" providerId="LiveId" clId="{3E04D13D-E75A-4420-8D43-3B2911773967}" dt="2023-02-22T17:47:38.321" v="109" actId="2696"/>
        <pc:sldMkLst>
          <pc:docMk/>
          <pc:sldMk cId="0" sldId="287"/>
        </pc:sldMkLst>
      </pc:sldChg>
      <pc:sldChg chg="del">
        <pc:chgData name="vibha samrit" userId="d5007fb7d3c6cee5" providerId="LiveId" clId="{3E04D13D-E75A-4420-8D43-3B2911773967}" dt="2023-02-22T17:47:39.481" v="110" actId="2696"/>
        <pc:sldMkLst>
          <pc:docMk/>
          <pc:sldMk cId="0" sldId="288"/>
        </pc:sldMkLst>
      </pc:sldChg>
      <pc:sldChg chg="del ord">
        <pc:chgData name="vibha samrit" userId="d5007fb7d3c6cee5" providerId="LiveId" clId="{3E04D13D-E75A-4420-8D43-3B2911773967}" dt="2023-02-22T17:47:40.216" v="111" actId="2696"/>
        <pc:sldMkLst>
          <pc:docMk/>
          <pc:sldMk cId="0" sldId="289"/>
        </pc:sldMkLst>
      </pc:sldChg>
      <pc:sldChg chg="del">
        <pc:chgData name="vibha samrit" userId="d5007fb7d3c6cee5" providerId="LiveId" clId="{3E04D13D-E75A-4420-8D43-3B2911773967}" dt="2023-02-22T17:46:22.467" v="68" actId="2696"/>
        <pc:sldMkLst>
          <pc:docMk/>
          <pc:sldMk cId="759991453" sldId="373"/>
        </pc:sldMkLst>
      </pc:sldChg>
      <pc:sldChg chg="del">
        <pc:chgData name="vibha samrit" userId="d5007fb7d3c6cee5" providerId="LiveId" clId="{3E04D13D-E75A-4420-8D43-3B2911773967}" dt="2023-02-22T17:46:24.477" v="73" actId="2696"/>
        <pc:sldMkLst>
          <pc:docMk/>
          <pc:sldMk cId="410367348" sldId="374"/>
        </pc:sldMkLst>
      </pc:sldChg>
      <pc:sldChg chg="del">
        <pc:chgData name="vibha samrit" userId="d5007fb7d3c6cee5" providerId="LiveId" clId="{3E04D13D-E75A-4420-8D43-3B2911773967}" dt="2023-02-22T17:46:24.873" v="74" actId="2696"/>
        <pc:sldMkLst>
          <pc:docMk/>
          <pc:sldMk cId="1585361172" sldId="375"/>
        </pc:sldMkLst>
      </pc:sldChg>
      <pc:sldChg chg="del">
        <pc:chgData name="vibha samrit" userId="d5007fb7d3c6cee5" providerId="LiveId" clId="{3E04D13D-E75A-4420-8D43-3B2911773967}" dt="2023-02-22T17:46:25.356" v="75" actId="2696"/>
        <pc:sldMkLst>
          <pc:docMk/>
          <pc:sldMk cId="3289913365" sldId="376"/>
        </pc:sldMkLst>
      </pc:sldChg>
      <pc:sldChg chg="del">
        <pc:chgData name="vibha samrit" userId="d5007fb7d3c6cee5" providerId="LiveId" clId="{3E04D13D-E75A-4420-8D43-3B2911773967}" dt="2023-02-22T17:46:26.032" v="76" actId="2696"/>
        <pc:sldMkLst>
          <pc:docMk/>
          <pc:sldMk cId="1240057421" sldId="377"/>
        </pc:sldMkLst>
      </pc:sldChg>
      <pc:sldChg chg="del">
        <pc:chgData name="vibha samrit" userId="d5007fb7d3c6cee5" providerId="LiveId" clId="{3E04D13D-E75A-4420-8D43-3B2911773967}" dt="2023-02-22T17:46:26.332" v="77" actId="2696"/>
        <pc:sldMkLst>
          <pc:docMk/>
          <pc:sldMk cId="2718394225" sldId="378"/>
        </pc:sldMkLst>
      </pc:sldChg>
      <pc:sldChg chg="del">
        <pc:chgData name="vibha samrit" userId="d5007fb7d3c6cee5" providerId="LiveId" clId="{3E04D13D-E75A-4420-8D43-3B2911773967}" dt="2023-02-22T17:46:27.303" v="79" actId="2696"/>
        <pc:sldMkLst>
          <pc:docMk/>
          <pc:sldMk cId="2894795476" sldId="379"/>
        </pc:sldMkLst>
      </pc:sldChg>
      <pc:sldChg chg="del">
        <pc:chgData name="vibha samrit" userId="d5007fb7d3c6cee5" providerId="LiveId" clId="{3E04D13D-E75A-4420-8D43-3B2911773967}" dt="2023-02-22T17:46:26.609" v="78" actId="2696"/>
        <pc:sldMkLst>
          <pc:docMk/>
          <pc:sldMk cId="317236844" sldId="380"/>
        </pc:sldMkLst>
      </pc:sldChg>
      <pc:sldChg chg="del">
        <pc:chgData name="vibha samrit" userId="d5007fb7d3c6cee5" providerId="LiveId" clId="{3E04D13D-E75A-4420-8D43-3B2911773967}" dt="2023-02-22T17:46:27.826" v="80" actId="2696"/>
        <pc:sldMkLst>
          <pc:docMk/>
          <pc:sldMk cId="1424695914" sldId="381"/>
        </pc:sldMkLst>
      </pc:sldChg>
      <pc:sldChg chg="del">
        <pc:chgData name="vibha samrit" userId="d5007fb7d3c6cee5" providerId="LiveId" clId="{3E04D13D-E75A-4420-8D43-3B2911773967}" dt="2023-02-22T17:46:29.027" v="81" actId="2696"/>
        <pc:sldMkLst>
          <pc:docMk/>
          <pc:sldMk cId="3871400139" sldId="382"/>
        </pc:sldMkLst>
      </pc:sldChg>
      <pc:sldChg chg="del">
        <pc:chgData name="vibha samrit" userId="d5007fb7d3c6cee5" providerId="LiveId" clId="{3E04D13D-E75A-4420-8D43-3B2911773967}" dt="2023-02-22T17:46:29.725" v="82" actId="2696"/>
        <pc:sldMkLst>
          <pc:docMk/>
          <pc:sldMk cId="549450134" sldId="383"/>
        </pc:sldMkLst>
      </pc:sldChg>
      <pc:sldChg chg="del">
        <pc:chgData name="vibha samrit" userId="d5007fb7d3c6cee5" providerId="LiveId" clId="{3E04D13D-E75A-4420-8D43-3B2911773967}" dt="2023-02-22T17:46:50.937" v="86" actId="2696"/>
        <pc:sldMkLst>
          <pc:docMk/>
          <pc:sldMk cId="918481642" sldId="384"/>
        </pc:sldMkLst>
      </pc:sldChg>
      <pc:sldChg chg="del">
        <pc:chgData name="vibha samrit" userId="d5007fb7d3c6cee5" providerId="LiveId" clId="{3E04D13D-E75A-4420-8D43-3B2911773967}" dt="2023-02-22T17:46:51.644" v="87" actId="2696"/>
        <pc:sldMkLst>
          <pc:docMk/>
          <pc:sldMk cId="51778037" sldId="385"/>
        </pc:sldMkLst>
      </pc:sldChg>
      <pc:sldChg chg="del">
        <pc:chgData name="vibha samrit" userId="d5007fb7d3c6cee5" providerId="LiveId" clId="{3E04D13D-E75A-4420-8D43-3B2911773967}" dt="2023-02-22T17:46:58.208" v="90" actId="2696"/>
        <pc:sldMkLst>
          <pc:docMk/>
          <pc:sldMk cId="2706413653" sldId="386"/>
        </pc:sldMkLst>
      </pc:sldChg>
      <pc:sldChg chg="del">
        <pc:chgData name="vibha samrit" userId="d5007fb7d3c6cee5" providerId="LiveId" clId="{3E04D13D-E75A-4420-8D43-3B2911773967}" dt="2023-02-22T17:46:56.630" v="88" actId="2696"/>
        <pc:sldMkLst>
          <pc:docMk/>
          <pc:sldMk cId="3581662005" sldId="387"/>
        </pc:sldMkLst>
      </pc:sldChg>
      <pc:sldChg chg="del">
        <pc:chgData name="vibha samrit" userId="d5007fb7d3c6cee5" providerId="LiveId" clId="{3E04D13D-E75A-4420-8D43-3B2911773967}" dt="2023-02-22T17:46:57.427" v="89" actId="2696"/>
        <pc:sldMkLst>
          <pc:docMk/>
          <pc:sldMk cId="1074363756" sldId="388"/>
        </pc:sldMkLst>
      </pc:sldChg>
      <pc:sldChg chg="del">
        <pc:chgData name="vibha samrit" userId="d5007fb7d3c6cee5" providerId="LiveId" clId="{3E04D13D-E75A-4420-8D43-3B2911773967}" dt="2023-02-22T17:47:08.429" v="95" actId="2696"/>
        <pc:sldMkLst>
          <pc:docMk/>
          <pc:sldMk cId="959706659" sldId="389"/>
        </pc:sldMkLst>
      </pc:sldChg>
      <pc:sldChg chg="del">
        <pc:chgData name="vibha samrit" userId="d5007fb7d3c6cee5" providerId="LiveId" clId="{3E04D13D-E75A-4420-8D43-3B2911773967}" dt="2023-02-22T17:47:11.067" v="96" actId="2696"/>
        <pc:sldMkLst>
          <pc:docMk/>
          <pc:sldMk cId="762171560" sldId="391"/>
        </pc:sldMkLst>
      </pc:sldChg>
      <pc:sldChg chg="del">
        <pc:chgData name="vibha samrit" userId="d5007fb7d3c6cee5" providerId="LiveId" clId="{3E04D13D-E75A-4420-8D43-3B2911773967}" dt="2023-02-22T17:47:35.661" v="106" actId="2696"/>
        <pc:sldMkLst>
          <pc:docMk/>
          <pc:sldMk cId="3191512392" sldId="393"/>
        </pc:sldMkLst>
      </pc:sldChg>
      <pc:sldChg chg="del">
        <pc:chgData name="vibha samrit" userId="d5007fb7d3c6cee5" providerId="LiveId" clId="{3E04D13D-E75A-4420-8D43-3B2911773967}" dt="2023-02-22T17:42:30.573" v="3" actId="2696"/>
        <pc:sldMkLst>
          <pc:docMk/>
          <pc:sldMk cId="1847583139" sldId="397"/>
        </pc:sldMkLst>
      </pc:sldChg>
      <pc:sldChg chg="del">
        <pc:chgData name="vibha samrit" userId="d5007fb7d3c6cee5" providerId="LiveId" clId="{3E04D13D-E75A-4420-8D43-3B2911773967}" dt="2023-02-22T17:46:22.859" v="69" actId="2696"/>
        <pc:sldMkLst>
          <pc:docMk/>
          <pc:sldMk cId="3987616023" sldId="400"/>
        </pc:sldMkLst>
      </pc:sldChg>
      <pc:sldChg chg="del">
        <pc:chgData name="vibha samrit" userId="d5007fb7d3c6cee5" providerId="LiveId" clId="{3E04D13D-E75A-4420-8D43-3B2911773967}" dt="2023-02-22T17:46:23.691" v="71" actId="2696"/>
        <pc:sldMkLst>
          <pc:docMk/>
          <pc:sldMk cId="3902507274" sldId="401"/>
        </pc:sldMkLst>
      </pc:sldChg>
      <pc:sldChg chg="new">
        <pc:chgData name="vibha samrit" userId="d5007fb7d3c6cee5" providerId="LiveId" clId="{3E04D13D-E75A-4420-8D43-3B2911773967}" dt="2023-02-22T17:48:16.245" v="112" actId="680"/>
        <pc:sldMkLst>
          <pc:docMk/>
          <pc:sldMk cId="2061164241" sldId="434"/>
        </pc:sldMkLst>
      </pc:sldChg>
      <pc:sldChg chg="modSp new mod">
        <pc:chgData name="vibha samrit" userId="d5007fb7d3c6cee5" providerId="LiveId" clId="{3E04D13D-E75A-4420-8D43-3B2911773967}" dt="2023-02-22T17:52:23.171" v="256" actId="20577"/>
        <pc:sldMkLst>
          <pc:docMk/>
          <pc:sldMk cId="3141555680" sldId="435"/>
        </pc:sldMkLst>
        <pc:spChg chg="mod">
          <ac:chgData name="vibha samrit" userId="d5007fb7d3c6cee5" providerId="LiveId" clId="{3E04D13D-E75A-4420-8D43-3B2911773967}" dt="2023-02-22T17:52:23.171" v="256" actId="20577"/>
          <ac:spMkLst>
            <pc:docMk/>
            <pc:sldMk cId="3141555680" sldId="435"/>
            <ac:spMk id="2" creationId="{5C9EFF5C-D43C-1B01-64A9-DCF73561A6E6}"/>
          </ac:spMkLst>
        </pc:spChg>
        <pc:spChg chg="mod">
          <ac:chgData name="vibha samrit" userId="d5007fb7d3c6cee5" providerId="LiveId" clId="{3E04D13D-E75A-4420-8D43-3B2911773967}" dt="2023-02-22T17:50:07.767" v="129" actId="1076"/>
          <ac:spMkLst>
            <pc:docMk/>
            <pc:sldMk cId="3141555680" sldId="435"/>
            <ac:spMk id="3" creationId="{27976F07-DDBD-32CB-4A4F-7CE1401597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006EA-43C6-4EE4-8878-717AAE6C86D7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5535-045A-410B-922E-84830CE8C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dirty="0" err="1">
                <a:latin typeface="Times New Roman"/>
                <a:cs typeface="Times New Roman"/>
              </a:rPr>
              <a:t>Palodent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Bitine</a:t>
            </a:r>
            <a:endParaRPr lang="en-US" sz="24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Contact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matrix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400" spc="-10" dirty="0" err="1">
                <a:latin typeface="Times New Roman"/>
                <a:cs typeface="Times New Roman"/>
              </a:rPr>
              <a:t>Composi</a:t>
            </a:r>
            <a:r>
              <a:rPr lang="en-US" sz="2400" spc="-10" dirty="0">
                <a:latin typeface="Times New Roman"/>
                <a:cs typeface="Times New Roman"/>
              </a:rPr>
              <a:t>-Tight</a:t>
            </a:r>
            <a:endParaRPr lang="en-US" sz="2400" dirty="0">
              <a:latin typeface="Times New Roman"/>
              <a:cs typeface="Times New Roman"/>
            </a:endParaRPr>
          </a:p>
          <a:p>
            <a:endParaRPr lang="en-US" dirty="0"/>
          </a:p>
          <a:p>
            <a:pPr marL="756285" indent="-287655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200" spc="-10" dirty="0" err="1">
                <a:latin typeface="Times New Roman"/>
                <a:cs typeface="Times New Roman"/>
              </a:rPr>
              <a:t>Composi</a:t>
            </a:r>
            <a:r>
              <a:rPr lang="en-US" sz="1200" spc="-10" dirty="0">
                <a:latin typeface="Times New Roman"/>
                <a:cs typeface="Times New Roman"/>
              </a:rPr>
              <a:t>-Tight </a:t>
            </a:r>
            <a:r>
              <a:rPr lang="en-US" sz="1200" spc="-5" dirty="0">
                <a:latin typeface="Times New Roman"/>
                <a:cs typeface="Times New Roman"/>
              </a:rPr>
              <a:t>3D soft face </a:t>
            </a:r>
            <a:r>
              <a:rPr lang="en-US" sz="1200" dirty="0">
                <a:latin typeface="Times New Roman"/>
                <a:cs typeface="Times New Roman"/>
              </a:rPr>
              <a:t>ring</a:t>
            </a:r>
            <a:r>
              <a:rPr lang="en-US" sz="1200" spc="-20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system</a:t>
            </a:r>
            <a:endParaRPr lang="en-US" sz="1200" dirty="0">
              <a:latin typeface="Times New Roman"/>
              <a:cs typeface="Times New Roman"/>
            </a:endParaRPr>
          </a:p>
          <a:p>
            <a:r>
              <a:rPr lang="en-US" sz="1200" spc="-5" dirty="0">
                <a:latin typeface="Times New Roman"/>
                <a:cs typeface="Times New Roman"/>
              </a:rPr>
              <a:t>V3 </a:t>
            </a:r>
            <a:r>
              <a:rPr lang="en-US" sz="1200" dirty="0">
                <a:latin typeface="Times New Roman"/>
                <a:cs typeface="Times New Roman"/>
              </a:rPr>
              <a:t>ring</a:t>
            </a:r>
            <a:r>
              <a:rPr lang="en-US" sz="1200" spc="-75" dirty="0">
                <a:latin typeface="Times New Roman"/>
                <a:cs typeface="Times New Roman"/>
              </a:rPr>
              <a:t> </a:t>
            </a:r>
            <a:r>
              <a:rPr lang="en-US" sz="1200" spc="-5" dirty="0">
                <a:latin typeface="Times New Roman"/>
                <a:cs typeface="Times New Roman"/>
              </a:rPr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01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</a:t>
            </a:r>
            <a:r>
              <a:rPr lang="en-US" baseline="0" dirty="0"/>
              <a:t> assuring maximum wetting of the restorative material to preparation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5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pro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93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42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Sabre Wedges that helps in anatomical  shaping  of  the  composite</a:t>
            </a:r>
          </a:p>
          <a:p>
            <a:r>
              <a:rPr lang="en-US" dirty="0">
                <a:solidFill>
                  <a:schemeClr val="tx1"/>
                </a:solidFill>
              </a:rPr>
              <a:t>Soft Wooden Wedges that create the tightest gingival seal without creating black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D5535-045A-410B-922E-84830CE8C91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5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3551" y="239269"/>
            <a:ext cx="868489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6DD5-0B9F-47E2-BB9B-F3FC61DF1C25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70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6D90-2133-49C2-ACF3-CF5CB68D4BD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1E79-EBC4-4A67-A532-B71DF18449A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B89B5-70B8-46F9-92DE-E3724B91935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7C64-BF98-48A4-9FE8-30D3EE7979E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0528" y="1868425"/>
            <a:ext cx="3510943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26" y="1257852"/>
            <a:ext cx="11320147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70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14227" y="6632891"/>
            <a:ext cx="300609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374D-C649-4BF7-9918-9B2E8845A1A0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54668" y="6500674"/>
            <a:ext cx="24892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26670">
              <a:lnSpc>
                <a:spcPts val="1425"/>
              </a:lnSpc>
            </a:pPr>
            <a:fld id="{81D60167-4931-47E6-BA6A-407CBD079E47}" type="slidenum">
              <a:rPr dirty="0"/>
              <a:pPr marL="2667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jpe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258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56" y="2707821"/>
            <a:ext cx="85779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TOPIC-</a:t>
            </a:r>
            <a:r>
              <a:rPr lang="en-IN" sz="2400" dirty="0" smtClean="0"/>
              <a:t>MATRICES AND WEDGES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endParaRPr lang="en-US" sz="21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Book Antiqua" panose="02040602050305030304" pitchFamily="18" charset="0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1524001" y="846365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795863-2509-495E-A4D3-2D1EB08AA32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496887"/>
            <a:ext cx="10002520" cy="528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Parts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Matrix </a:t>
            </a:r>
            <a:r>
              <a:rPr sz="2400" spc="-10" dirty="0">
                <a:latin typeface="Cambria"/>
                <a:cs typeface="Cambria"/>
              </a:rPr>
              <a:t>system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involves:</a:t>
            </a:r>
            <a:endParaRPr sz="2400" dirty="0">
              <a:latin typeface="Cambria"/>
              <a:cs typeface="Cambria"/>
            </a:endParaRPr>
          </a:p>
          <a:p>
            <a:pPr marL="3898900" indent="-22860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143750"/>
              <a:buFont typeface="Arial"/>
              <a:buChar char="•"/>
              <a:tabLst>
                <a:tab pos="3898900" algn="l"/>
              </a:tabLst>
            </a:pPr>
            <a:r>
              <a:rPr sz="2400" spc="-5" dirty="0">
                <a:latin typeface="Cambria"/>
                <a:cs typeface="Cambria"/>
              </a:rPr>
              <a:t>Band</a:t>
            </a:r>
            <a:endParaRPr sz="2400" dirty="0">
              <a:latin typeface="Cambria"/>
              <a:cs typeface="Cambria"/>
            </a:endParaRPr>
          </a:p>
          <a:p>
            <a:pPr marL="3898900" indent="-22860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143750"/>
              <a:buFont typeface="Arial"/>
              <a:buChar char="•"/>
              <a:tabLst>
                <a:tab pos="3898900" algn="l"/>
              </a:tabLst>
            </a:pPr>
            <a:r>
              <a:rPr sz="2400" spc="-5" dirty="0">
                <a:latin typeface="Cambria"/>
                <a:cs typeface="Cambria"/>
              </a:rPr>
              <a:t>Retainer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Matrix</a:t>
            </a: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Band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76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Supplied </a:t>
            </a:r>
            <a:r>
              <a:rPr sz="2400" dirty="0">
                <a:latin typeface="Cambria"/>
                <a:cs typeface="Cambria"/>
              </a:rPr>
              <a:t>as strips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various </a:t>
            </a:r>
            <a:r>
              <a:rPr sz="2400" dirty="0">
                <a:latin typeface="Cambria"/>
                <a:cs typeface="Cambria"/>
              </a:rPr>
              <a:t>dimensions</a:t>
            </a: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Thickness of 0.001” or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0.002”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Width </a:t>
            </a:r>
            <a:r>
              <a:rPr sz="2400" spc="-20" dirty="0">
                <a:latin typeface="Cambria"/>
                <a:cs typeface="Cambria"/>
              </a:rPr>
              <a:t>may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spc="-90" dirty="0">
                <a:latin typeface="Cambria"/>
                <a:cs typeface="Cambria"/>
              </a:rPr>
              <a:t>¼”, </a:t>
            </a:r>
            <a:r>
              <a:rPr sz="2400" spc="-55" dirty="0">
                <a:latin typeface="Cambria"/>
                <a:cs typeface="Cambria"/>
              </a:rPr>
              <a:t>3/8”, </a:t>
            </a:r>
            <a:r>
              <a:rPr sz="2400" spc="-5" dirty="0">
                <a:latin typeface="Cambria"/>
                <a:cs typeface="Cambria"/>
              </a:rPr>
              <a:t>5/16” or</a:t>
            </a:r>
            <a:r>
              <a:rPr sz="2400" spc="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1/8”</a:t>
            </a:r>
            <a:endParaRPr sz="2400" dirty="0">
              <a:latin typeface="Cambria"/>
              <a:cs typeface="Cambria"/>
            </a:endParaRPr>
          </a:p>
          <a:p>
            <a:pPr marL="756285" marR="5080" indent="-287020">
              <a:lnSpc>
                <a:spcPct val="100000"/>
              </a:lnSpc>
              <a:spcBef>
                <a:spcPts val="114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  <a:tab pos="2334895" algn="l"/>
                <a:tab pos="2831465" algn="l"/>
                <a:tab pos="3416935" algn="l"/>
                <a:tab pos="4401185" algn="l"/>
                <a:tab pos="4819015" algn="l"/>
                <a:tab pos="5404485" algn="l"/>
                <a:tab pos="6734809" algn="l"/>
                <a:tab pos="7908290" algn="l"/>
                <a:tab pos="9107805" algn="l"/>
                <a:tab pos="9775190" algn="l"/>
              </a:tabLst>
            </a:pPr>
            <a:r>
              <a:rPr sz="2400" spc="-5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5" dirty="0">
                <a:latin typeface="Cambria"/>
                <a:cs typeface="Cambria"/>
              </a:rPr>
              <a:t>en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g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20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ei</a:t>
            </a:r>
            <a:r>
              <a:rPr sz="2400" spc="-10" dirty="0">
                <a:latin typeface="Cambria"/>
                <a:cs typeface="Cambria"/>
              </a:rPr>
              <a:t>g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xi</a:t>
            </a:r>
            <a:r>
              <a:rPr sz="2400" spc="-10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al	s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20" dirty="0">
                <a:latin typeface="Cambria"/>
                <a:cs typeface="Cambria"/>
              </a:rPr>
              <a:t>f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,	s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spc="5" dirty="0">
                <a:latin typeface="Cambria"/>
                <a:cs typeface="Cambria"/>
              </a:rPr>
              <a:t>ita</a:t>
            </a:r>
            <a:r>
              <a:rPr sz="2400" spc="-5" dirty="0">
                <a:latin typeface="Cambria"/>
                <a:cs typeface="Cambria"/>
              </a:rPr>
              <a:t>bl</a:t>
            </a:r>
            <a:r>
              <a:rPr sz="2400" dirty="0">
                <a:latin typeface="Cambria"/>
                <a:cs typeface="Cambria"/>
              </a:rPr>
              <a:t>e	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15" dirty="0">
                <a:latin typeface="Cambria"/>
                <a:cs typeface="Cambria"/>
              </a:rPr>
              <a:t>z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10" dirty="0">
                <a:latin typeface="Cambria"/>
                <a:cs typeface="Cambria"/>
              </a:rPr>
              <a:t>is  </a:t>
            </a:r>
            <a:r>
              <a:rPr sz="2400" spc="-5" dirty="0">
                <a:latin typeface="Cambria"/>
                <a:cs typeface="Cambria"/>
              </a:rPr>
              <a:t>selected.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496887"/>
            <a:ext cx="1238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0070C0"/>
                </a:solidFill>
              </a:rPr>
              <a:t>R</a:t>
            </a:r>
            <a:r>
              <a:rPr spc="-5" dirty="0">
                <a:solidFill>
                  <a:srgbClr val="0070C0"/>
                </a:solidFill>
              </a:rPr>
              <a:t>e</a:t>
            </a:r>
            <a:r>
              <a:rPr dirty="0">
                <a:solidFill>
                  <a:srgbClr val="0070C0"/>
                </a:solidFill>
              </a:rPr>
              <a:t>t</a:t>
            </a:r>
            <a:r>
              <a:rPr spc="-5" dirty="0">
                <a:solidFill>
                  <a:srgbClr val="0070C0"/>
                </a:solidFill>
              </a:rPr>
              <a:t>a</a:t>
            </a:r>
            <a:r>
              <a:rPr dirty="0">
                <a:solidFill>
                  <a:srgbClr val="0070C0"/>
                </a:solidFill>
              </a:rPr>
              <a:t>in</a:t>
            </a:r>
            <a:r>
              <a:rPr spc="-5" dirty="0">
                <a:solidFill>
                  <a:srgbClr val="0070C0"/>
                </a:solidFill>
              </a:rPr>
              <a:t>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655" rIns="0" bIns="0" rtlCol="0">
            <a:spAutoFit/>
          </a:bodyPr>
          <a:lstStyle/>
          <a:p>
            <a:pPr marL="2073910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</a:tabLst>
            </a:pPr>
            <a:r>
              <a:rPr spc="-5" dirty="0">
                <a:solidFill>
                  <a:srgbClr val="000000"/>
                </a:solidFill>
              </a:rPr>
              <a:t>Device </a:t>
            </a:r>
            <a:r>
              <a:rPr spc="-25" dirty="0">
                <a:solidFill>
                  <a:srgbClr val="000000"/>
                </a:solidFill>
              </a:rPr>
              <a:t>by </a:t>
            </a:r>
            <a:r>
              <a:rPr spc="-10" dirty="0">
                <a:solidFill>
                  <a:srgbClr val="000000"/>
                </a:solidFill>
              </a:rPr>
              <a:t>which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5" dirty="0">
                <a:solidFill>
                  <a:srgbClr val="000000"/>
                </a:solidFill>
              </a:rPr>
              <a:t>band </a:t>
            </a:r>
            <a:r>
              <a:rPr dirty="0">
                <a:solidFill>
                  <a:srgbClr val="000000"/>
                </a:solidFill>
              </a:rPr>
              <a:t>can </a:t>
            </a:r>
            <a:r>
              <a:rPr spc="-5" dirty="0">
                <a:solidFill>
                  <a:srgbClr val="000000"/>
                </a:solidFill>
              </a:rPr>
              <a:t>be maintained in </a:t>
            </a:r>
            <a:r>
              <a:rPr dirty="0">
                <a:solidFill>
                  <a:srgbClr val="000000"/>
                </a:solidFill>
              </a:rPr>
              <a:t>its </a:t>
            </a:r>
            <a:r>
              <a:rPr spc="-5" dirty="0">
                <a:solidFill>
                  <a:srgbClr val="000000"/>
                </a:solidFill>
              </a:rPr>
              <a:t>designated position 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5" dirty="0">
                <a:solidFill>
                  <a:srgbClr val="000000"/>
                </a:solidFill>
              </a:rPr>
              <a:t> shape.</a:t>
            </a:r>
          </a:p>
          <a:p>
            <a:pPr marL="1774825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073910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</a:tabLst>
            </a:pPr>
            <a:r>
              <a:rPr dirty="0">
                <a:solidFill>
                  <a:srgbClr val="000000"/>
                </a:solidFill>
              </a:rPr>
              <a:t>Can </a:t>
            </a:r>
            <a:r>
              <a:rPr spc="-5" dirty="0">
                <a:solidFill>
                  <a:srgbClr val="000000"/>
                </a:solidFill>
              </a:rPr>
              <a:t>be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5" dirty="0">
                <a:solidFill>
                  <a:srgbClr val="000000"/>
                </a:solidFill>
              </a:rPr>
              <a:t>mechanical device, </a:t>
            </a:r>
            <a:r>
              <a:rPr dirty="0">
                <a:solidFill>
                  <a:srgbClr val="000000"/>
                </a:solidFill>
              </a:rPr>
              <a:t>dental </a:t>
            </a:r>
            <a:r>
              <a:rPr spc="-5" dirty="0">
                <a:solidFill>
                  <a:srgbClr val="000000"/>
                </a:solidFill>
              </a:rPr>
              <a:t>floss, </a:t>
            </a:r>
            <a:r>
              <a:rPr dirty="0">
                <a:solidFill>
                  <a:srgbClr val="000000"/>
                </a:solidFill>
              </a:rPr>
              <a:t>a metal ring </a:t>
            </a:r>
            <a:r>
              <a:rPr spc="-10" dirty="0">
                <a:solidFill>
                  <a:srgbClr val="000000"/>
                </a:solidFill>
              </a:rPr>
              <a:t>or </a:t>
            </a:r>
            <a:r>
              <a:rPr spc="-5" dirty="0">
                <a:solidFill>
                  <a:srgbClr val="000000"/>
                </a:solidFill>
              </a:rPr>
              <a:t>an impression  compound.</a:t>
            </a:r>
          </a:p>
        </p:txBody>
      </p:sp>
      <p:pic>
        <p:nvPicPr>
          <p:cNvPr id="4" name="Picture 2" descr="https://yourdecision.oten.tafensw.edu.au/pluginfile.php/128/mod_resource/content/3/HLTDA303B%20-%20Unit%20Sample/lo/5409/graphics/Tofflem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86199"/>
            <a:ext cx="3657600" cy="269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938847"/>
            <a:ext cx="4591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ambria"/>
                <a:cs typeface="Cambria"/>
              </a:rPr>
              <a:t>Qualities </a:t>
            </a:r>
            <a:r>
              <a:rPr b="0" spc="-5" dirty="0">
                <a:latin typeface="Cambria"/>
                <a:cs typeface="Cambria"/>
              </a:rPr>
              <a:t>of </a:t>
            </a:r>
            <a:r>
              <a:rPr b="0" dirty="0">
                <a:latin typeface="Cambria"/>
                <a:cs typeface="Cambria"/>
              </a:rPr>
              <a:t>a </a:t>
            </a:r>
            <a:r>
              <a:rPr b="0" spc="-5" dirty="0">
                <a:latin typeface="Cambria"/>
                <a:cs typeface="Cambria"/>
              </a:rPr>
              <a:t>good </a:t>
            </a:r>
            <a:r>
              <a:rPr b="0" dirty="0">
                <a:latin typeface="Cambria"/>
                <a:cs typeface="Cambria"/>
              </a:rPr>
              <a:t>matrix</a:t>
            </a:r>
            <a:r>
              <a:rPr b="0" spc="-85" dirty="0">
                <a:latin typeface="Cambria"/>
                <a:cs typeface="Cambria"/>
              </a:rPr>
              <a:t> </a:t>
            </a:r>
            <a:r>
              <a:rPr b="0" spc="-5" dirty="0">
                <a:latin typeface="Cambria"/>
                <a:cs typeface="Cambria"/>
              </a:rPr>
              <a:t>includes: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0753" y="1937067"/>
            <a:ext cx="4725670" cy="351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mbria"/>
                <a:cs typeface="Cambria"/>
              </a:rPr>
              <a:t>Rigidity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mbria"/>
                <a:cs typeface="Cambria"/>
              </a:rPr>
              <a:t>Establishment of </a:t>
            </a:r>
            <a:r>
              <a:rPr sz="2400" spc="-10" dirty="0">
                <a:latin typeface="Cambria"/>
                <a:cs typeface="Cambria"/>
              </a:rPr>
              <a:t>proper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contour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mbria"/>
                <a:cs typeface="Cambria"/>
              </a:rPr>
              <a:t>Prevention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gingival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excess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mbria"/>
                <a:cs typeface="Cambria"/>
              </a:rPr>
              <a:t>Convenient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application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mbria"/>
                <a:cs typeface="Cambria"/>
              </a:rPr>
              <a:t>Ease of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removal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mbria"/>
                <a:cs typeface="Cambria"/>
              </a:rPr>
              <a:t>Inexpensive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9750"/>
            <a:ext cx="513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070C0"/>
                </a:solidFill>
              </a:rPr>
              <a:t>Universal </a:t>
            </a:r>
            <a:r>
              <a:rPr spc="-5" dirty="0">
                <a:solidFill>
                  <a:srgbClr val="0070C0"/>
                </a:solidFill>
              </a:rPr>
              <a:t>Matrix </a:t>
            </a:r>
            <a:r>
              <a:rPr spc="-25" dirty="0">
                <a:solidFill>
                  <a:srgbClr val="0070C0"/>
                </a:solidFill>
              </a:rPr>
              <a:t>(Tofflemire </a:t>
            </a:r>
            <a:r>
              <a:rPr spc="-5" dirty="0">
                <a:solidFill>
                  <a:srgbClr val="0070C0"/>
                </a:solidFill>
              </a:rPr>
              <a:t>matrix)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3553" y="1537970"/>
            <a:ext cx="6201410" cy="347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Designed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BR.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Tofflemire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Ideally </a:t>
            </a:r>
            <a:r>
              <a:rPr sz="2400" spc="-5" dirty="0">
                <a:latin typeface="Cambria"/>
                <a:cs typeface="Cambria"/>
              </a:rPr>
              <a:t>indicated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dirty="0">
                <a:latin typeface="Cambria"/>
                <a:cs typeface="Cambria"/>
              </a:rPr>
              <a:t>3 </a:t>
            </a:r>
            <a:r>
              <a:rPr sz="2400" spc="-5" dirty="0">
                <a:latin typeface="Cambria"/>
                <a:cs typeface="Cambria"/>
              </a:rPr>
              <a:t>surface posterior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Commonly </a:t>
            </a:r>
            <a:r>
              <a:rPr sz="2400" spc="-5" dirty="0">
                <a:latin typeface="Cambria"/>
                <a:cs typeface="Cambria"/>
              </a:rPr>
              <a:t>used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class </a:t>
            </a:r>
            <a:r>
              <a:rPr sz="2400" dirty="0">
                <a:latin typeface="Cambria"/>
                <a:cs typeface="Cambria"/>
              </a:rPr>
              <a:t>II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E3611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2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types: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10" dirty="0">
                <a:latin typeface="Cambria"/>
                <a:cs typeface="Cambria"/>
              </a:rPr>
              <a:t>Straight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Contra-angled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6916" y="4055364"/>
            <a:ext cx="5446775" cy="206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4840" y="4113276"/>
            <a:ext cx="5282641" cy="1897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8826" y="4097273"/>
            <a:ext cx="5308600" cy="1925320"/>
          </a:xfrm>
          <a:custGeom>
            <a:avLst/>
            <a:gdLst/>
            <a:ahLst/>
            <a:cxnLst/>
            <a:rect l="l" t="t" r="r" b="b"/>
            <a:pathLst>
              <a:path w="5308600" h="1925320">
                <a:moveTo>
                  <a:pt x="0" y="0"/>
                </a:moveTo>
                <a:lnTo>
                  <a:pt x="5308091" y="0"/>
                </a:lnTo>
                <a:lnTo>
                  <a:pt x="5308091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981709"/>
            <a:ext cx="2696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6600"/>
                </a:solidFill>
              </a:rPr>
              <a:t>Parts </a:t>
            </a:r>
            <a:r>
              <a:rPr dirty="0">
                <a:solidFill>
                  <a:srgbClr val="006600"/>
                </a:solidFill>
              </a:rPr>
              <a:t>of a</a:t>
            </a:r>
            <a:r>
              <a:rPr spc="-75" dirty="0">
                <a:solidFill>
                  <a:srgbClr val="006600"/>
                </a:solidFill>
              </a:rPr>
              <a:t> </a:t>
            </a:r>
            <a:r>
              <a:rPr spc="-10" dirty="0">
                <a:solidFill>
                  <a:srgbClr val="006600"/>
                </a:solidFill>
              </a:rPr>
              <a:t>Retainer</a:t>
            </a:r>
            <a:r>
              <a:rPr spc="-10"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1924812"/>
            <a:ext cx="7525511" cy="3422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7510" y="1966722"/>
            <a:ext cx="7386955" cy="3284220"/>
          </a:xfrm>
          <a:custGeom>
            <a:avLst/>
            <a:gdLst/>
            <a:ahLst/>
            <a:cxnLst/>
            <a:rect l="l" t="t" r="r" b="b"/>
            <a:pathLst>
              <a:path w="7386955" h="3284220">
                <a:moveTo>
                  <a:pt x="0" y="0"/>
                </a:moveTo>
                <a:lnTo>
                  <a:pt x="7386828" y="0"/>
                </a:lnTo>
                <a:lnTo>
                  <a:pt x="7386828" y="3284220"/>
                </a:lnTo>
                <a:lnTo>
                  <a:pt x="0" y="328422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3511" y="1982723"/>
            <a:ext cx="7374196" cy="3264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81709"/>
            <a:ext cx="8013700" cy="326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6600"/>
                </a:solidFill>
                <a:latin typeface="Cambria"/>
                <a:cs typeface="Cambria"/>
              </a:rPr>
              <a:t>Advantages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6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placed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facially/lingually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Retainer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stable </a:t>
            </a:r>
            <a:r>
              <a:rPr sz="2400" spc="-10" dirty="0">
                <a:latin typeface="Cambria"/>
                <a:cs typeface="Cambria"/>
              </a:rPr>
              <a:t>when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Retainer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separated easily from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Retainer helps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hold the </a:t>
            </a:r>
            <a:r>
              <a:rPr sz="2400" spc="-10" dirty="0">
                <a:latin typeface="Cambria"/>
                <a:cs typeface="Cambria"/>
              </a:rPr>
              <a:t>cotton </a:t>
            </a:r>
            <a:r>
              <a:rPr sz="2400" spc="-15" dirty="0">
                <a:latin typeface="Cambria"/>
                <a:cs typeface="Cambria"/>
              </a:rPr>
              <a:t>roll </a:t>
            </a:r>
            <a:r>
              <a:rPr sz="2400" spc="-10" dirty="0">
                <a:latin typeface="Cambria"/>
                <a:cs typeface="Cambria"/>
              </a:rPr>
              <a:t>(for </a:t>
            </a:r>
            <a:r>
              <a:rPr sz="2400" spc="-5" dirty="0">
                <a:latin typeface="Cambria"/>
                <a:cs typeface="Cambria"/>
              </a:rPr>
              <a:t>isolation)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0331" y="3224783"/>
            <a:ext cx="4091939" cy="2913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243" y="3282696"/>
            <a:ext cx="3922839" cy="2744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2242" y="3266694"/>
            <a:ext cx="3953510" cy="2775585"/>
          </a:xfrm>
          <a:custGeom>
            <a:avLst/>
            <a:gdLst/>
            <a:ahLst/>
            <a:cxnLst/>
            <a:rect l="l" t="t" r="r" b="b"/>
            <a:pathLst>
              <a:path w="3953509" h="2775585">
                <a:moveTo>
                  <a:pt x="0" y="0"/>
                </a:moveTo>
                <a:lnTo>
                  <a:pt x="3953255" y="0"/>
                </a:lnTo>
                <a:lnTo>
                  <a:pt x="3953255" y="2775204"/>
                </a:lnTo>
                <a:lnTo>
                  <a:pt x="0" y="277520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3553" y="539751"/>
            <a:ext cx="8141970" cy="559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9A46"/>
                </a:solidFill>
                <a:latin typeface="Cambria"/>
                <a:cs typeface="Cambria"/>
              </a:rPr>
              <a:t>Clinical</a:t>
            </a:r>
            <a:r>
              <a:rPr sz="2400" b="1" spc="-35" dirty="0">
                <a:solidFill>
                  <a:srgbClr val="009A46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9A46"/>
                </a:solidFill>
                <a:latin typeface="Cambria"/>
                <a:cs typeface="Cambria"/>
              </a:rPr>
              <a:t>Technique</a:t>
            </a:r>
            <a:r>
              <a:rPr sz="2400" spc="-25" dirty="0">
                <a:latin typeface="Cambria"/>
                <a:cs typeface="Cambria"/>
              </a:rPr>
              <a:t>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66"/>
                </a:solidFill>
                <a:latin typeface="Cambria"/>
                <a:cs typeface="Cambria"/>
              </a:rPr>
              <a:t>Shaping the</a:t>
            </a:r>
            <a:r>
              <a:rPr sz="2400" spc="-15" dirty="0">
                <a:solidFill>
                  <a:srgbClr val="FF0066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0066"/>
                </a:solidFill>
                <a:latin typeface="Cambria"/>
                <a:cs typeface="Cambria"/>
              </a:rPr>
              <a:t>Matrix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2013585" algn="l"/>
              </a:tabLst>
            </a:pPr>
            <a:r>
              <a:rPr sz="2400" dirty="0">
                <a:latin typeface="Cambria"/>
                <a:cs typeface="Cambria"/>
              </a:rPr>
              <a:t>Matrix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	</a:t>
            </a:r>
            <a:r>
              <a:rPr sz="2400" dirty="0">
                <a:latin typeface="Cambria"/>
                <a:cs typeface="Cambria"/>
              </a:rPr>
              <a:t>- </a:t>
            </a:r>
            <a:r>
              <a:rPr sz="2400" spc="-5" dirty="0">
                <a:latin typeface="Cambria"/>
                <a:cs typeface="Cambria"/>
              </a:rPr>
              <a:t>shaped </a:t>
            </a:r>
            <a:r>
              <a:rPr sz="2400" spc="-15" dirty="0">
                <a:latin typeface="Cambria"/>
                <a:cs typeface="Cambria"/>
              </a:rPr>
              <a:t>to achieve </a:t>
            </a:r>
            <a:r>
              <a:rPr sz="2400" spc="-10" dirty="0">
                <a:latin typeface="Cambria"/>
                <a:cs typeface="Cambria"/>
              </a:rPr>
              <a:t>proper contour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8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contact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299085" marR="2152650" indent="-287020">
              <a:lnSpc>
                <a:spcPts val="259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60475" algn="l"/>
                <a:tab pos="1764664" algn="l"/>
                <a:tab pos="3386454" algn="l"/>
                <a:tab pos="4509770" algn="l"/>
              </a:tabLst>
            </a:pPr>
            <a:r>
              <a:rPr sz="2400" dirty="0">
                <a:latin typeface="Cambria"/>
                <a:cs typeface="Cambria"/>
              </a:rPr>
              <a:t>Band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10" dirty="0">
                <a:latin typeface="Cambria"/>
                <a:cs typeface="Cambria"/>
              </a:rPr>
              <a:t>bu</a:t>
            </a:r>
            <a:r>
              <a:rPr sz="2400" dirty="0">
                <a:latin typeface="Cambria"/>
                <a:cs typeface="Cambria"/>
              </a:rPr>
              <a:t>rn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20" dirty="0">
                <a:latin typeface="Cambria"/>
                <a:cs typeface="Cambria"/>
              </a:rPr>
              <a:t>f</a:t>
            </a:r>
            <a:r>
              <a:rPr sz="2400" spc="-15" dirty="0">
                <a:latin typeface="Cambria"/>
                <a:cs typeface="Cambria"/>
              </a:rPr>
              <a:t>o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	a</a:t>
            </a:r>
            <a:r>
              <a:rPr sz="2400" spc="-5" dirty="0">
                <a:latin typeface="Cambria"/>
                <a:cs typeface="Cambria"/>
              </a:rPr>
              <a:t>s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em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spc="5" dirty="0">
                <a:latin typeface="Cambria"/>
                <a:cs typeface="Cambria"/>
              </a:rPr>
              <a:t>ing  </a:t>
            </a:r>
            <a:r>
              <a:rPr sz="2400" dirty="0">
                <a:latin typeface="Cambria"/>
                <a:cs typeface="Cambria"/>
              </a:rPr>
              <a:t>matrix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system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E3611"/>
              </a:buClr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3246120" algn="l"/>
              </a:tabLst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No.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26 –</a:t>
            </a: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28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burnisher	</a:t>
            </a:r>
            <a:r>
              <a:rPr sz="2400" dirty="0">
                <a:latin typeface="Cambria"/>
                <a:cs typeface="Cambria"/>
              </a:rPr>
              <a:t>-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recommended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E3611"/>
              </a:buClr>
              <a:buFont typeface="Arial"/>
              <a:buChar char="•"/>
            </a:pPr>
            <a:endParaRPr sz="3300" dirty="0">
              <a:latin typeface="Times New Roman"/>
              <a:cs typeface="Times New Roman"/>
            </a:endParaRPr>
          </a:p>
          <a:p>
            <a:pPr marL="299085" marR="2153285" indent="-287020">
              <a:lnSpc>
                <a:spcPts val="259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42060" algn="l"/>
                <a:tab pos="1726564" algn="l"/>
                <a:tab pos="2849880" algn="l"/>
                <a:tab pos="3453765" algn="l"/>
                <a:tab pos="3870960" algn="l"/>
                <a:tab pos="5216525" algn="l"/>
              </a:tabLst>
            </a:pPr>
            <a:r>
              <a:rPr sz="2400" spc="-5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and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5" dirty="0">
                <a:latin typeface="Cambria"/>
                <a:cs typeface="Cambria"/>
              </a:rPr>
              <a:t>pl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a	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15" dirty="0">
                <a:latin typeface="Cambria"/>
                <a:cs typeface="Cambria"/>
              </a:rPr>
              <a:t>l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10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nt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er  </a:t>
            </a:r>
            <a:r>
              <a:rPr sz="2400" spc="-5" dirty="0">
                <a:latin typeface="Cambria"/>
                <a:cs typeface="Cambria"/>
              </a:rPr>
              <a:t>(contouring cannot occur on </a:t>
            </a:r>
            <a:r>
              <a:rPr sz="2400" spc="-10" dirty="0">
                <a:latin typeface="Cambria"/>
                <a:cs typeface="Cambria"/>
              </a:rPr>
              <a:t>hard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surfaces)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4" y="1423670"/>
            <a:ext cx="6240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Small </a:t>
            </a:r>
            <a:r>
              <a:rPr sz="2400" spc="-10" dirty="0">
                <a:latin typeface="Cambria"/>
                <a:cs typeface="Cambria"/>
              </a:rPr>
              <a:t>round </a:t>
            </a:r>
            <a:r>
              <a:rPr sz="2400" spc="-5" dirty="0">
                <a:latin typeface="Cambria"/>
                <a:cs typeface="Cambria"/>
              </a:rPr>
              <a:t>burnisher used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10" dirty="0">
                <a:latin typeface="Cambria"/>
                <a:cs typeface="Cambria"/>
              </a:rPr>
              <a:t>firm  pressure </a:t>
            </a:r>
            <a:r>
              <a:rPr sz="2400" spc="-5" dirty="0">
                <a:latin typeface="Cambria"/>
                <a:cs typeface="Cambria"/>
              </a:rPr>
              <a:t>in back-forth motion </a:t>
            </a:r>
            <a:r>
              <a:rPr sz="2400" spc="-10" dirty="0">
                <a:latin typeface="Cambria"/>
                <a:cs typeface="Cambria"/>
              </a:rPr>
              <a:t>until </a:t>
            </a:r>
            <a:r>
              <a:rPr sz="2400" spc="-5" dirty="0">
                <a:latin typeface="Cambria"/>
                <a:cs typeface="Cambria"/>
              </a:rPr>
              <a:t>the band 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deformed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occlusogingivally.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3554" y="3923029"/>
            <a:ext cx="6239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After the 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deformed, larger </a:t>
            </a:r>
            <a:r>
              <a:rPr sz="2400" dirty="0">
                <a:latin typeface="Cambria"/>
                <a:cs typeface="Cambria"/>
              </a:rPr>
              <a:t>egg shaped  end is </a:t>
            </a:r>
            <a:r>
              <a:rPr sz="2400" spc="-5" dirty="0">
                <a:latin typeface="Cambria"/>
                <a:cs typeface="Cambria"/>
              </a:rPr>
              <a:t>used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smoothen the burnished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89392" y="737616"/>
            <a:ext cx="4067555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7304" y="795527"/>
            <a:ext cx="3897160" cy="2584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31302" y="779526"/>
            <a:ext cx="3929379" cy="2615565"/>
          </a:xfrm>
          <a:custGeom>
            <a:avLst/>
            <a:gdLst/>
            <a:ahLst/>
            <a:cxnLst/>
            <a:rect l="l" t="t" r="r" b="b"/>
            <a:pathLst>
              <a:path w="3929379" h="2615565">
                <a:moveTo>
                  <a:pt x="0" y="0"/>
                </a:moveTo>
                <a:lnTo>
                  <a:pt x="3928872" y="0"/>
                </a:lnTo>
                <a:lnTo>
                  <a:pt x="3928872" y="2615183"/>
                </a:lnTo>
                <a:lnTo>
                  <a:pt x="0" y="2615183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89392" y="3685032"/>
            <a:ext cx="4067555" cy="2831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7304" y="3742944"/>
            <a:ext cx="3898070" cy="2662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1302" y="3726941"/>
            <a:ext cx="3929379" cy="2693035"/>
          </a:xfrm>
          <a:custGeom>
            <a:avLst/>
            <a:gdLst/>
            <a:ahLst/>
            <a:cxnLst/>
            <a:rect l="l" t="t" r="r" b="b"/>
            <a:pathLst>
              <a:path w="3929379" h="2693035">
                <a:moveTo>
                  <a:pt x="0" y="0"/>
                </a:moveTo>
                <a:lnTo>
                  <a:pt x="3928872" y="0"/>
                </a:lnTo>
                <a:lnTo>
                  <a:pt x="3928872" y="2692907"/>
                </a:lnTo>
                <a:lnTo>
                  <a:pt x="0" y="2692907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4798" y="6454965"/>
            <a:ext cx="190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latin typeface="Corbel"/>
                <a:cs typeface="Corbel"/>
              </a:rPr>
              <a:t>75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884" y="539750"/>
            <a:ext cx="263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FF0000"/>
                </a:solidFill>
                <a:latin typeface="Cambria"/>
                <a:cs typeface="Cambria"/>
              </a:rPr>
              <a:t>Clinical</a:t>
            </a:r>
            <a:r>
              <a:rPr b="0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0" spc="-5" dirty="0">
                <a:solidFill>
                  <a:srgbClr val="FF0000"/>
                </a:solidFill>
                <a:latin typeface="Cambria"/>
                <a:cs typeface="Cambria"/>
              </a:rPr>
              <a:t>Application</a:t>
            </a:r>
            <a:r>
              <a:rPr b="0" spc="-5" dirty="0">
                <a:latin typeface="Cambria"/>
                <a:cs typeface="Cambria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2884" y="1423670"/>
            <a:ext cx="9999345" cy="2593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Damaging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5" dirty="0">
                <a:latin typeface="Cambria"/>
                <a:cs typeface="Cambria"/>
              </a:rPr>
              <a:t>attachment should be </a:t>
            </a:r>
            <a:r>
              <a:rPr sz="2400" spc="-15" dirty="0">
                <a:latin typeface="Cambria"/>
                <a:cs typeface="Cambria"/>
              </a:rPr>
              <a:t>avoided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974090" algn="l"/>
                <a:tab pos="2044064" algn="l"/>
                <a:tab pos="3364865" algn="l"/>
                <a:tab pos="4454525" algn="l"/>
                <a:tab pos="4761230" algn="l"/>
                <a:tab pos="5573395" algn="l"/>
                <a:tab pos="5946775" algn="l"/>
                <a:tab pos="7268209" algn="l"/>
                <a:tab pos="8548370" algn="l"/>
                <a:tab pos="9726295" algn="l"/>
              </a:tabLst>
            </a:pPr>
            <a:r>
              <a:rPr sz="2400" dirty="0">
                <a:latin typeface="Cambria"/>
                <a:cs typeface="Cambria"/>
              </a:rPr>
              <a:t>On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ee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spc="-10" dirty="0">
                <a:latin typeface="Cambria"/>
                <a:cs typeface="Cambria"/>
              </a:rPr>
              <a:t>x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al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" dirty="0">
                <a:latin typeface="Cambria"/>
                <a:cs typeface="Cambria"/>
              </a:rPr>
              <a:t>rg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–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mo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if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(p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spc="-20" dirty="0">
                <a:latin typeface="Cambria"/>
                <a:cs typeface="Cambria"/>
              </a:rPr>
              <a:t>e</a:t>
            </a:r>
            <a:r>
              <a:rPr sz="2400" spc="-50" dirty="0">
                <a:latin typeface="Cambria"/>
                <a:cs typeface="Cambria"/>
              </a:rPr>
              <a:t>v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nt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da</a:t>
            </a:r>
            <a:r>
              <a:rPr sz="2400" spc="-10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age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to </a:t>
            </a:r>
            <a:r>
              <a:rPr sz="2400" spc="-15" dirty="0">
                <a:latin typeface="Cambria"/>
                <a:cs typeface="Cambria"/>
              </a:rPr>
              <a:t>gingiva </a:t>
            </a:r>
            <a:r>
              <a:rPr sz="2400" spc="-5" dirty="0">
                <a:latin typeface="Cambria"/>
                <a:cs typeface="Cambria"/>
              </a:rPr>
              <a:t>or attachment on shallow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side)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spc="-20" dirty="0">
                <a:latin typeface="Cambria"/>
                <a:cs typeface="Cambria"/>
              </a:rPr>
              <a:t>may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dirty="0">
                <a:latin typeface="Cambria"/>
                <a:cs typeface="Cambria"/>
              </a:rPr>
              <a:t>trimmed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shallow </a:t>
            </a:r>
            <a:r>
              <a:rPr sz="2400" spc="-15" dirty="0">
                <a:latin typeface="Cambria"/>
                <a:cs typeface="Cambria"/>
              </a:rPr>
              <a:t>gingival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margin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2884" y="5111750"/>
            <a:ext cx="10003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3848100" algn="l"/>
              </a:tabLst>
            </a:pPr>
            <a:r>
              <a:rPr sz="2400" spc="-5" dirty="0">
                <a:latin typeface="Cambria"/>
                <a:cs typeface="Cambria"/>
              </a:rPr>
              <a:t>Positioned  1mm</a:t>
            </a:r>
            <a:r>
              <a:rPr sz="2400" spc="-1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apical</a:t>
            </a:r>
            <a:r>
              <a:rPr sz="2400" spc="21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to	gingival </a:t>
            </a:r>
            <a:r>
              <a:rPr sz="2400" spc="-5" dirty="0">
                <a:latin typeface="Cambria"/>
                <a:cs typeface="Cambria"/>
              </a:rPr>
              <a:t>margin or </a:t>
            </a:r>
            <a:r>
              <a:rPr sz="2400" dirty="0">
                <a:latin typeface="Cambria"/>
                <a:cs typeface="Cambria"/>
              </a:rPr>
              <a:t>deep </a:t>
            </a:r>
            <a:r>
              <a:rPr sz="2400" spc="-5" dirty="0">
                <a:latin typeface="Cambria"/>
                <a:cs typeface="Cambria"/>
              </a:rPr>
              <a:t>enough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be </a:t>
            </a:r>
            <a:r>
              <a:rPr sz="2400" dirty="0">
                <a:latin typeface="Cambria"/>
                <a:cs typeface="Cambria"/>
              </a:rPr>
              <a:t>engaged 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1-2mm </a:t>
            </a:r>
            <a:r>
              <a:rPr sz="2400" spc="-20" dirty="0">
                <a:latin typeface="Cambria"/>
                <a:cs typeface="Cambria"/>
              </a:rPr>
              <a:t>above </a:t>
            </a:r>
            <a:r>
              <a:rPr sz="2400" spc="-5" dirty="0">
                <a:latin typeface="Cambria"/>
                <a:cs typeface="Cambria"/>
              </a:rPr>
              <a:t>the adjacent marginal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ridge.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4107" y="2846832"/>
            <a:ext cx="3598163" cy="2186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2019" y="2904744"/>
            <a:ext cx="3428657" cy="2016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26018" y="2888742"/>
            <a:ext cx="3459479" cy="2048510"/>
          </a:xfrm>
          <a:custGeom>
            <a:avLst/>
            <a:gdLst/>
            <a:ahLst/>
            <a:cxnLst/>
            <a:rect l="l" t="t" r="r" b="b"/>
            <a:pathLst>
              <a:path w="3459479" h="2048510">
                <a:moveTo>
                  <a:pt x="0" y="0"/>
                </a:moveTo>
                <a:lnTo>
                  <a:pt x="3459479" y="0"/>
                </a:lnTo>
                <a:lnTo>
                  <a:pt x="3459479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2259" y="6513374"/>
            <a:ext cx="18478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spc="-5" dirty="0">
                <a:latin typeface="Corbel"/>
                <a:cs typeface="Corbel"/>
              </a:rPr>
              <a:t>76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553" y="538227"/>
            <a:ext cx="285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C00000"/>
                </a:solidFill>
              </a:rPr>
              <a:t>Ivory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r>
              <a:rPr sz="2800" spc="-55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No.1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9761219" y="3104388"/>
            <a:ext cx="2258566" cy="3625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9131" y="3162300"/>
            <a:ext cx="2087879" cy="3449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3130" y="3146298"/>
            <a:ext cx="2120265" cy="3487420"/>
          </a:xfrm>
          <a:custGeom>
            <a:avLst/>
            <a:gdLst/>
            <a:ahLst/>
            <a:cxnLst/>
            <a:rect l="l" t="t" r="r" b="b"/>
            <a:pathLst>
              <a:path w="2120265" h="3487420">
                <a:moveTo>
                  <a:pt x="0" y="0"/>
                </a:moveTo>
                <a:lnTo>
                  <a:pt x="2119883" y="0"/>
                </a:lnTo>
                <a:lnTo>
                  <a:pt x="2119883" y="3486912"/>
                </a:lnTo>
                <a:lnTo>
                  <a:pt x="0" y="3486912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3553" y="1484631"/>
            <a:ext cx="10001885" cy="467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156970" algn="l"/>
                <a:tab pos="2494915" algn="l"/>
                <a:tab pos="3098165" algn="l"/>
                <a:tab pos="4491355" algn="l"/>
                <a:tab pos="5838825" algn="l"/>
                <a:tab pos="7100570" algn="l"/>
                <a:tab pos="7576184" algn="l"/>
                <a:tab pos="7944484" algn="l"/>
                <a:tab pos="8342630" algn="l"/>
                <a:tab pos="9735185" algn="l"/>
              </a:tabLst>
            </a:pPr>
            <a:r>
              <a:rPr sz="2400" spc="-5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and	</a:t>
            </a:r>
            <a:r>
              <a:rPr sz="2400" spc="-10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cl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pos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45" dirty="0">
                <a:latin typeface="Cambria"/>
                <a:cs typeface="Cambria"/>
              </a:rPr>
              <a:t>r</a:t>
            </a:r>
            <a:r>
              <a:rPr sz="2400" spc="-4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xi</a:t>
            </a:r>
            <a:r>
              <a:rPr sz="2400" spc="-10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al	s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20" dirty="0">
                <a:latin typeface="Cambria"/>
                <a:cs typeface="Cambria"/>
              </a:rPr>
              <a:t>f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so	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5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10" dirty="0">
                <a:latin typeface="Cambria"/>
                <a:cs typeface="Cambria"/>
              </a:rPr>
              <a:t>in  unilateral </a:t>
            </a:r>
            <a:r>
              <a:rPr sz="2400" spc="-5" dirty="0">
                <a:latin typeface="Cambria"/>
                <a:cs typeface="Cambria"/>
              </a:rPr>
              <a:t>class </a:t>
            </a:r>
            <a:r>
              <a:rPr sz="2400" dirty="0">
                <a:latin typeface="Cambria"/>
                <a:cs typeface="Cambria"/>
              </a:rPr>
              <a:t>II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cavities.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attached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retainer </a:t>
            </a:r>
            <a:r>
              <a:rPr sz="2400" dirty="0">
                <a:latin typeface="Cambria"/>
                <a:cs typeface="Cambria"/>
              </a:rPr>
              <a:t>via a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spc="-5" dirty="0">
                <a:latin typeface="Cambria"/>
                <a:cs typeface="Cambria"/>
              </a:rPr>
              <a:t>shaped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projection.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99085" marR="2239010" indent="-287020">
              <a:lnSpc>
                <a:spcPct val="100000"/>
              </a:lnSpc>
              <a:spcBef>
                <a:spcPts val="22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687195" algn="l"/>
                <a:tab pos="2598420" algn="l"/>
                <a:tab pos="2990215" algn="l"/>
                <a:tab pos="3550920" algn="l"/>
                <a:tab pos="4180204" algn="l"/>
                <a:tab pos="4572000" algn="l"/>
                <a:tab pos="5131435" algn="l"/>
                <a:tab pos="6323330" algn="l"/>
                <a:tab pos="7334884" algn="l"/>
              </a:tabLst>
            </a:pPr>
            <a:r>
              <a:rPr sz="2400" dirty="0">
                <a:latin typeface="Cambria"/>
                <a:cs typeface="Cambria"/>
              </a:rPr>
              <a:t>Adjusting	</a:t>
            </a:r>
            <a:r>
              <a:rPr sz="2400" spc="-15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w	at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en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1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	</a:t>
            </a:r>
            <a:r>
              <a:rPr sz="2400" spc="-10" dirty="0">
                <a:latin typeface="Cambria"/>
                <a:cs typeface="Cambria"/>
              </a:rPr>
              <a:t>th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et</a:t>
            </a:r>
            <a:r>
              <a:rPr sz="2400" spc="-10" dirty="0">
                <a:latin typeface="Cambria"/>
                <a:cs typeface="Cambria"/>
              </a:rPr>
              <a:t>ai</a:t>
            </a:r>
            <a:r>
              <a:rPr sz="2400" dirty="0">
                <a:latin typeface="Cambria"/>
                <a:cs typeface="Cambria"/>
              </a:rPr>
              <a:t>ner	a</a:t>
            </a:r>
            <a:r>
              <a:rPr sz="2400" spc="-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dirty="0">
                <a:latin typeface="Cambria"/>
                <a:cs typeface="Cambria"/>
              </a:rPr>
              <a:t>ts	t</a:t>
            </a:r>
            <a:r>
              <a:rPr sz="2400" spc="-5" dirty="0">
                <a:latin typeface="Cambria"/>
                <a:cs typeface="Cambria"/>
              </a:rPr>
              <a:t>he  band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10" dirty="0">
                <a:latin typeface="Cambria"/>
                <a:cs typeface="Cambria"/>
              </a:rPr>
              <a:t>contour </a:t>
            </a:r>
            <a:r>
              <a:rPr sz="2400" spc="-5" dirty="0">
                <a:latin typeface="Cambria"/>
                <a:cs typeface="Cambria"/>
              </a:rPr>
              <a:t>of the </a:t>
            </a:r>
            <a:r>
              <a:rPr sz="2400" spc="-10" dirty="0">
                <a:latin typeface="Cambria"/>
                <a:cs typeface="Cambria"/>
              </a:rPr>
              <a:t>prepared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99085" marR="223837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As </a:t>
            </a:r>
            <a:r>
              <a:rPr sz="2400" spc="-5" dirty="0">
                <a:latin typeface="Cambria"/>
                <a:cs typeface="Cambria"/>
              </a:rPr>
              <a:t>adjusting </a:t>
            </a:r>
            <a:r>
              <a:rPr sz="2400" spc="-10" dirty="0">
                <a:latin typeface="Cambria"/>
                <a:cs typeface="Cambria"/>
              </a:rPr>
              <a:t>screw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rotated </a:t>
            </a:r>
            <a:r>
              <a:rPr sz="2400" spc="-5" dirty="0">
                <a:latin typeface="Cambria"/>
                <a:cs typeface="Cambria"/>
              </a:rPr>
              <a:t>clockwise, the </a:t>
            </a:r>
            <a:r>
              <a:rPr sz="2400" spc="-10" dirty="0">
                <a:latin typeface="Cambria"/>
                <a:cs typeface="Cambria"/>
              </a:rPr>
              <a:t>wedge  </a:t>
            </a:r>
            <a:r>
              <a:rPr sz="2400" dirty="0">
                <a:latin typeface="Cambria"/>
                <a:cs typeface="Cambria"/>
              </a:rPr>
              <a:t>shaped </a:t>
            </a:r>
            <a:r>
              <a:rPr sz="2400" spc="-5" dirty="0">
                <a:latin typeface="Cambria"/>
                <a:cs typeface="Cambria"/>
              </a:rPr>
              <a:t>projections engage </a:t>
            </a:r>
            <a:r>
              <a:rPr sz="2400" spc="-10" dirty="0">
                <a:latin typeface="Cambria"/>
                <a:cs typeface="Cambria"/>
              </a:rPr>
              <a:t>tooth </a:t>
            </a:r>
            <a:r>
              <a:rPr sz="2400" dirty="0">
                <a:latin typeface="Cambria"/>
                <a:cs typeface="Cambria"/>
              </a:rPr>
              <a:t>at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embrasures </a:t>
            </a:r>
            <a:r>
              <a:rPr sz="2400" spc="-5" dirty="0">
                <a:latin typeface="Cambria"/>
                <a:cs typeface="Cambria"/>
              </a:rPr>
              <a:t>of the  </a:t>
            </a:r>
            <a:r>
              <a:rPr sz="2400" spc="-10" dirty="0">
                <a:latin typeface="Cambria"/>
                <a:cs typeface="Cambria"/>
              </a:rPr>
              <a:t>unprepared </a:t>
            </a:r>
            <a:r>
              <a:rPr sz="2400" spc="-15" dirty="0">
                <a:latin typeface="Cambria"/>
                <a:cs typeface="Cambria"/>
              </a:rPr>
              <a:t>proximal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surface.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368" y="1314450"/>
            <a:ext cx="9260417" cy="36933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8721530"/>
              </p:ext>
            </p:extLst>
          </p:nvPr>
        </p:nvGraphicFramePr>
        <p:xfrm>
          <a:off x="711200" y="2816225"/>
          <a:ext cx="10232570" cy="136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/>
                <a:gridCol w="4459236"/>
                <a:gridCol w="3072669"/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smtClean="0"/>
                        <a:t>wedges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matrices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</a:t>
                      </a:r>
                    </a:p>
                  </a:txBody>
                  <a:tcPr marT="34290" marB="34290"/>
                </a:tc>
              </a:tr>
              <a:tr h="3408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Recent</a:t>
                      </a:r>
                      <a:r>
                        <a:rPr lang="en-US" sz="1400" baseline="0" dirty="0" smtClean="0"/>
                        <a:t> advances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241" name="Rectangle 3"/>
          <p:cNvSpPr>
            <a:spLocks noChangeArrowheads="1"/>
          </p:cNvSpPr>
          <p:nvPr/>
        </p:nvSpPr>
        <p:spPr bwMode="auto">
          <a:xfrm>
            <a:off x="1174752" y="2266950"/>
            <a:ext cx="97980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>
                <a:latin typeface="Times New Roman" pitchFamily="18" charset="0"/>
                <a:cs typeface="Times New Roman" pitchFamily="18" charset="0"/>
              </a:rPr>
              <a:t>At the end of this presentation the learner is expected to know ;</a:t>
            </a:r>
            <a:endParaRPr lang="en-US" sz="2100"/>
          </a:p>
        </p:txBody>
      </p:sp>
      <p:sp>
        <p:nvSpPr>
          <p:cNvPr id="9242" name="Slide Number Placeholder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 rot="5400000">
            <a:off x="9853084" y="3676121"/>
            <a:ext cx="3200400" cy="4868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ABF3B519-C740-4F4A-94DD-3C390EB51F1A}" type="slidenum">
              <a:rPr lang="en-US" sz="1200" b="0">
                <a:solidFill>
                  <a:schemeClr val="tx2"/>
                </a:solidFill>
              </a:rPr>
              <a:pPr algn="l"/>
              <a:t>2</a:t>
            </a:fld>
            <a:endParaRPr lang="en-US" sz="12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2934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C00000"/>
                </a:solidFill>
              </a:rPr>
              <a:t>Ivory </a:t>
            </a:r>
            <a:r>
              <a:rPr sz="2800" spc="-5" dirty="0">
                <a:solidFill>
                  <a:srgbClr val="C00000"/>
                </a:solidFill>
              </a:rPr>
              <a:t>Matrix </a:t>
            </a:r>
            <a:r>
              <a:rPr sz="2800" spc="-15" dirty="0">
                <a:solidFill>
                  <a:srgbClr val="C00000"/>
                </a:solidFill>
              </a:rPr>
              <a:t>No.</a:t>
            </a:r>
            <a:r>
              <a:rPr sz="2800" spc="-4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8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484629"/>
            <a:ext cx="755586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Consists </a:t>
            </a:r>
            <a:r>
              <a:rPr sz="2400" spc="-5" dirty="0">
                <a:latin typeface="Cambria"/>
                <a:cs typeface="Cambria"/>
              </a:rPr>
              <a:t>of band that </a:t>
            </a:r>
            <a:r>
              <a:rPr sz="2400" spc="-10" dirty="0">
                <a:latin typeface="Cambria"/>
                <a:cs typeface="Cambria"/>
              </a:rPr>
              <a:t>encircles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entire </a:t>
            </a:r>
            <a:r>
              <a:rPr sz="2400" spc="-15" dirty="0">
                <a:latin typeface="Cambria"/>
                <a:cs typeface="Cambria"/>
              </a:rPr>
              <a:t>crown </a:t>
            </a:r>
            <a:r>
              <a:rPr sz="2400" spc="-5" dirty="0">
                <a:latin typeface="Cambria"/>
                <a:cs typeface="Cambria"/>
              </a:rPr>
              <a:t>of the  </a:t>
            </a:r>
            <a:r>
              <a:rPr sz="2400" spc="-10" dirty="0">
                <a:latin typeface="Cambria"/>
                <a:cs typeface="Cambria"/>
              </a:rPr>
              <a:t>tooth.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Indicated </a:t>
            </a:r>
            <a:r>
              <a:rPr sz="2400" spc="-10" dirty="0">
                <a:latin typeface="Cambria"/>
                <a:cs typeface="Cambria"/>
              </a:rPr>
              <a:t>for bilateral </a:t>
            </a:r>
            <a:r>
              <a:rPr sz="2400" spc="-5" dirty="0">
                <a:latin typeface="Cambria"/>
                <a:cs typeface="Cambria"/>
              </a:rPr>
              <a:t>class </a:t>
            </a:r>
            <a:r>
              <a:rPr sz="2400" dirty="0">
                <a:latin typeface="Cambria"/>
                <a:cs typeface="Cambria"/>
              </a:rPr>
              <a:t>II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cavities.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Circumference </a:t>
            </a:r>
            <a:r>
              <a:rPr sz="2400" spc="-5" dirty="0">
                <a:latin typeface="Cambria"/>
                <a:cs typeface="Cambria"/>
              </a:rPr>
              <a:t>of the band </a:t>
            </a: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adjusted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5" dirty="0">
                <a:latin typeface="Cambria"/>
                <a:cs typeface="Cambria"/>
              </a:rPr>
              <a:t>adjusting  the </a:t>
            </a:r>
            <a:r>
              <a:rPr sz="2400" spc="-10" dirty="0">
                <a:latin typeface="Cambria"/>
                <a:cs typeface="Cambria"/>
              </a:rPr>
              <a:t>screw </a:t>
            </a:r>
            <a:r>
              <a:rPr sz="2400" spc="-5" dirty="0">
                <a:latin typeface="Cambria"/>
                <a:cs typeface="Cambria"/>
              </a:rPr>
              <a:t>present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retainer.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77756" y="1810511"/>
            <a:ext cx="2604515" cy="431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35668" y="1868423"/>
            <a:ext cx="2433827" cy="4137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9666" y="1852422"/>
            <a:ext cx="2466340" cy="4177665"/>
          </a:xfrm>
          <a:custGeom>
            <a:avLst/>
            <a:gdLst/>
            <a:ahLst/>
            <a:cxnLst/>
            <a:rect l="l" t="t" r="r" b="b"/>
            <a:pathLst>
              <a:path w="2466340" h="4177665">
                <a:moveTo>
                  <a:pt x="0" y="0"/>
                </a:moveTo>
                <a:lnTo>
                  <a:pt x="2465831" y="0"/>
                </a:lnTo>
                <a:lnTo>
                  <a:pt x="2465831" y="4177284"/>
                </a:lnTo>
                <a:lnTo>
                  <a:pt x="0" y="417728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65334" y="6500674"/>
            <a:ext cx="2374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2687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Black’s</a:t>
            </a:r>
            <a:r>
              <a:rPr sz="2800" spc="-30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matrices</a:t>
            </a:r>
            <a:endParaRPr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9477" rIns="0" bIns="0" rtlCol="0">
            <a:spAutoFit/>
          </a:bodyPr>
          <a:lstStyle/>
          <a:p>
            <a:pPr marL="1787525" marR="6985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AutoNum type="arabicPeriod"/>
              <a:tabLst>
                <a:tab pos="1786889" algn="l"/>
                <a:tab pos="1787525" algn="l"/>
                <a:tab pos="2366010" algn="l"/>
                <a:tab pos="3376929" algn="l"/>
                <a:tab pos="4211955" algn="l"/>
                <a:tab pos="6234430" algn="l"/>
                <a:tab pos="6750684" algn="l"/>
                <a:tab pos="8002270" algn="l"/>
                <a:tab pos="8395335" algn="l"/>
                <a:tab pos="9233535" algn="l"/>
                <a:tab pos="9584055" algn="l"/>
                <a:tab pos="10801350" algn="l"/>
              </a:tabLst>
            </a:pPr>
            <a:r>
              <a:rPr spc="-100" dirty="0"/>
              <a:t>F</a:t>
            </a:r>
            <a:r>
              <a:rPr spc="-5" dirty="0"/>
              <a:t>o</a:t>
            </a:r>
            <a:r>
              <a:rPr dirty="0"/>
              <a:t>r	s</a:t>
            </a:r>
            <a:r>
              <a:rPr spc="5" dirty="0"/>
              <a:t>i</a:t>
            </a:r>
            <a:r>
              <a:rPr spc="-5" dirty="0"/>
              <a:t>mpl</a:t>
            </a:r>
            <a:r>
              <a:rPr dirty="0"/>
              <a:t>e	</a:t>
            </a:r>
            <a:r>
              <a:rPr spc="-5" dirty="0"/>
              <a:t>c</a:t>
            </a:r>
            <a:r>
              <a:rPr dirty="0"/>
              <a:t>a</a:t>
            </a:r>
            <a:r>
              <a:rPr spc="-5" dirty="0"/>
              <a:t>s</a:t>
            </a:r>
            <a:r>
              <a:rPr spc="5" dirty="0"/>
              <a:t>e</a:t>
            </a:r>
            <a:r>
              <a:rPr dirty="0"/>
              <a:t>s	</a:t>
            </a:r>
            <a:r>
              <a:rPr spc="-35" dirty="0"/>
              <a:t>r</a:t>
            </a:r>
            <a:r>
              <a:rPr spc="5" dirty="0"/>
              <a:t>e</a:t>
            </a:r>
            <a:r>
              <a:rPr spc="-5" dirty="0"/>
              <a:t>comm</a:t>
            </a:r>
            <a:r>
              <a:rPr spc="5" dirty="0"/>
              <a:t>en</a:t>
            </a:r>
            <a:r>
              <a:rPr dirty="0"/>
              <a:t>d</a:t>
            </a:r>
            <a:r>
              <a:rPr spc="15" dirty="0"/>
              <a:t>e</a:t>
            </a:r>
            <a:r>
              <a:rPr dirty="0"/>
              <a:t>d	</a:t>
            </a:r>
            <a:r>
              <a:rPr spc="-35" dirty="0"/>
              <a:t>f</a:t>
            </a:r>
            <a:r>
              <a:rPr spc="-5" dirty="0"/>
              <a:t>o</a:t>
            </a:r>
            <a:r>
              <a:rPr dirty="0"/>
              <a:t>r	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jo</a:t>
            </a:r>
            <a:r>
              <a:rPr spc="-10" dirty="0"/>
              <a:t>r</a:t>
            </a:r>
            <a:r>
              <a:rPr spc="5" dirty="0"/>
              <a:t>it</a:t>
            </a:r>
            <a:r>
              <a:rPr dirty="0"/>
              <a:t>y	</a:t>
            </a:r>
            <a:r>
              <a:rPr spc="-5" dirty="0"/>
              <a:t>o</a:t>
            </a:r>
            <a:r>
              <a:rPr dirty="0"/>
              <a:t>f	s</a:t>
            </a:r>
            <a:r>
              <a:rPr spc="-5" dirty="0"/>
              <a:t>m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l	&amp;	</a:t>
            </a:r>
            <a:r>
              <a:rPr spc="-5" dirty="0"/>
              <a:t>m</a:t>
            </a:r>
            <a:r>
              <a:rPr dirty="0"/>
              <a:t>ed</a:t>
            </a:r>
            <a:r>
              <a:rPr spc="5" dirty="0"/>
              <a:t>i</a:t>
            </a:r>
            <a:r>
              <a:rPr spc="-10" dirty="0"/>
              <a:t>u</a:t>
            </a:r>
            <a:r>
              <a:rPr dirty="0"/>
              <a:t>m	s</a:t>
            </a:r>
            <a:r>
              <a:rPr spc="5" dirty="0"/>
              <a:t>i</a:t>
            </a:r>
            <a:r>
              <a:rPr dirty="0"/>
              <a:t>ze  </a:t>
            </a:r>
            <a:r>
              <a:rPr spc="-5" dirty="0"/>
              <a:t>cavities</a:t>
            </a:r>
          </a:p>
          <a:p>
            <a:pPr marL="1317625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arabicPeriod"/>
            </a:pPr>
            <a:endParaRPr sz="3500">
              <a:latin typeface="Times New Roman"/>
              <a:cs typeface="Times New Roman"/>
            </a:endParaRPr>
          </a:p>
          <a:p>
            <a:pPr marL="2073910" marR="5080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</a:tabLst>
            </a:pPr>
            <a:r>
              <a:rPr sz="2400" dirty="0">
                <a:latin typeface="Cambria"/>
                <a:cs typeface="Cambria"/>
              </a:rPr>
              <a:t>Metallic band is </a:t>
            </a:r>
            <a:r>
              <a:rPr sz="2400" spc="-5" dirty="0">
                <a:latin typeface="Cambria"/>
                <a:cs typeface="Cambria"/>
              </a:rPr>
              <a:t>cut </a:t>
            </a:r>
            <a:r>
              <a:rPr sz="2400" spc="5" dirty="0">
                <a:latin typeface="Cambria"/>
                <a:cs typeface="Cambria"/>
              </a:rPr>
              <a:t>so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dirty="0">
                <a:latin typeface="Cambria"/>
                <a:cs typeface="Cambria"/>
              </a:rPr>
              <a:t>it </a:t>
            </a:r>
            <a:r>
              <a:rPr sz="2400" spc="-5" dirty="0">
                <a:latin typeface="Cambria"/>
                <a:cs typeface="Cambria"/>
              </a:rPr>
              <a:t>will </a:t>
            </a:r>
            <a:r>
              <a:rPr sz="2400" spc="-10" dirty="0">
                <a:latin typeface="Cambria"/>
                <a:cs typeface="Cambria"/>
              </a:rPr>
              <a:t>extend </a:t>
            </a:r>
            <a:r>
              <a:rPr sz="2400" spc="-15" dirty="0">
                <a:latin typeface="Cambria"/>
                <a:cs typeface="Cambria"/>
              </a:rPr>
              <a:t>only </a:t>
            </a:r>
            <a:r>
              <a:rPr sz="2400" spc="-10" dirty="0">
                <a:latin typeface="Cambria"/>
                <a:cs typeface="Cambria"/>
              </a:rPr>
              <a:t>slightly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buccal </a:t>
            </a:r>
            <a:r>
              <a:rPr sz="2400" dirty="0">
                <a:latin typeface="Cambria"/>
                <a:cs typeface="Cambria"/>
              </a:rPr>
              <a:t>&amp;  </a:t>
            </a:r>
            <a:r>
              <a:rPr sz="2400" spc="-5" dirty="0">
                <a:latin typeface="Cambria"/>
                <a:cs typeface="Cambria"/>
              </a:rPr>
              <a:t>lingual extensions of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  <a:p>
            <a:pPr marL="1317625"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073910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073910" algn="l"/>
                <a:tab pos="2074545" algn="l"/>
              </a:tabLst>
            </a:pPr>
            <a:r>
              <a:rPr sz="2400" spc="-5" dirty="0">
                <a:latin typeface="Cambria"/>
                <a:cs typeface="Cambria"/>
              </a:rPr>
              <a:t>Held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place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wire </a:t>
            </a:r>
            <a:r>
              <a:rPr sz="2400" spc="-5" dirty="0">
                <a:latin typeface="Cambria"/>
                <a:cs typeface="Cambria"/>
              </a:rPr>
              <a:t>or </a:t>
            </a:r>
            <a:r>
              <a:rPr sz="2400" dirty="0">
                <a:latin typeface="Cambria"/>
                <a:cs typeface="Cambria"/>
              </a:rPr>
              <a:t>a dental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floss.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5635" y="3645408"/>
            <a:ext cx="4190999" cy="2506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2011" y="3701643"/>
            <a:ext cx="4021847" cy="233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7545" y="3687317"/>
            <a:ext cx="4052570" cy="2368550"/>
          </a:xfrm>
          <a:custGeom>
            <a:avLst/>
            <a:gdLst/>
            <a:ahLst/>
            <a:cxnLst/>
            <a:rect l="l" t="t" r="r" b="b"/>
            <a:pathLst>
              <a:path w="4052570" h="2368550">
                <a:moveTo>
                  <a:pt x="4052315" y="2368295"/>
                </a:moveTo>
                <a:lnTo>
                  <a:pt x="0" y="2368295"/>
                </a:lnTo>
                <a:lnTo>
                  <a:pt x="0" y="0"/>
                </a:lnTo>
                <a:lnTo>
                  <a:pt x="4052315" y="0"/>
                </a:lnTo>
                <a:lnTo>
                  <a:pt x="4052315" y="2368295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65334" y="6500674"/>
            <a:ext cx="2374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21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39750"/>
            <a:ext cx="831659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79166"/>
              <a:buFont typeface="Cambria"/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Blacks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matrix with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gingival</a:t>
            </a:r>
            <a:r>
              <a:rPr sz="2400" spc="-6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extension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arabicPeriod" startAt="2"/>
            </a:pPr>
            <a:endParaRPr sz="35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95" dirty="0">
                <a:latin typeface="Cambria"/>
                <a:cs typeface="Cambria"/>
              </a:rPr>
              <a:t>To </a:t>
            </a:r>
            <a:r>
              <a:rPr sz="2400" spc="-20" dirty="0">
                <a:latin typeface="Cambria"/>
                <a:cs typeface="Cambria"/>
              </a:rPr>
              <a:t>cover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5" dirty="0">
                <a:latin typeface="Cambria"/>
                <a:cs typeface="Cambria"/>
              </a:rPr>
              <a:t>margin of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subgingival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Corners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10" dirty="0">
                <a:latin typeface="Cambria"/>
                <a:cs typeface="Cambria"/>
              </a:rPr>
              <a:t>rounded </a:t>
            </a:r>
            <a:r>
              <a:rPr sz="2400" spc="-15" dirty="0">
                <a:latin typeface="Cambria"/>
                <a:cs typeface="Cambria"/>
              </a:rPr>
              <a:t>to prevent </a:t>
            </a:r>
            <a:r>
              <a:rPr sz="2400" spc="-10" dirty="0">
                <a:latin typeface="Cambria"/>
                <a:cs typeface="Cambria"/>
              </a:rPr>
              <a:t>wounding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soft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tissues.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Held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place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wire </a:t>
            </a:r>
            <a:r>
              <a:rPr sz="2400" spc="-5" dirty="0">
                <a:latin typeface="Cambria"/>
                <a:cs typeface="Cambria"/>
              </a:rPr>
              <a:t>or </a:t>
            </a:r>
            <a:r>
              <a:rPr sz="2400" dirty="0">
                <a:latin typeface="Cambria"/>
                <a:cs typeface="Cambria"/>
              </a:rPr>
              <a:t>a dental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floss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2211" y="4043171"/>
            <a:ext cx="4014215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0123" y="4101084"/>
            <a:ext cx="3843527" cy="211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4121" y="4085082"/>
            <a:ext cx="3876040" cy="2147570"/>
          </a:xfrm>
          <a:custGeom>
            <a:avLst/>
            <a:gdLst/>
            <a:ahLst/>
            <a:cxnLst/>
            <a:rect l="l" t="t" r="r" b="b"/>
            <a:pathLst>
              <a:path w="3876040" h="2147570">
                <a:moveTo>
                  <a:pt x="0" y="0"/>
                </a:moveTo>
                <a:lnTo>
                  <a:pt x="3875531" y="0"/>
                </a:lnTo>
                <a:lnTo>
                  <a:pt x="3875531" y="2147316"/>
                </a:lnTo>
                <a:lnTo>
                  <a:pt x="0" y="2147316"/>
                </a:lnTo>
                <a:lnTo>
                  <a:pt x="0" y="0"/>
                </a:lnTo>
                <a:close/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65334" y="6500674"/>
            <a:ext cx="2374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22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6017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</a:rPr>
              <a:t>Copper </a:t>
            </a:r>
            <a:r>
              <a:rPr sz="2800" spc="-5" dirty="0">
                <a:solidFill>
                  <a:srgbClr val="C00000"/>
                </a:solidFill>
              </a:rPr>
              <a:t>Band Matrix / Soldered</a:t>
            </a:r>
            <a:r>
              <a:rPr sz="2800" spc="-2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Band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484629"/>
            <a:ext cx="10004425" cy="33316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Indicated </a:t>
            </a:r>
            <a:r>
              <a:rPr sz="2400" spc="-15" dirty="0">
                <a:latin typeface="Cambria"/>
                <a:cs typeface="Cambria"/>
              </a:rPr>
              <a:t>for badly broken </a:t>
            </a:r>
            <a:r>
              <a:rPr sz="2400" spc="-5" dirty="0">
                <a:latin typeface="Cambria"/>
                <a:cs typeface="Cambria"/>
              </a:rPr>
              <a:t>down teeth such </a:t>
            </a:r>
            <a:r>
              <a:rPr sz="2400" dirty="0">
                <a:latin typeface="Cambria"/>
                <a:cs typeface="Cambria"/>
              </a:rPr>
              <a:t>as those </a:t>
            </a:r>
            <a:r>
              <a:rPr sz="2400" spc="-15" dirty="0">
                <a:latin typeface="Cambria"/>
                <a:cs typeface="Cambria"/>
              </a:rPr>
              <a:t>receiving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pin retained amalgam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&amp; in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complex class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II </a:t>
            </a:r>
            <a:r>
              <a:rPr sz="2400" spc="-15" dirty="0"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with  </a:t>
            </a:r>
            <a:r>
              <a:rPr sz="2400" spc="-5" dirty="0">
                <a:latin typeface="Cambria"/>
                <a:cs typeface="Cambria"/>
              </a:rPr>
              <a:t>buccal or lingual extensions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Cylindrical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shape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marR="13970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10" dirty="0">
                <a:latin typeface="Cambria"/>
                <a:cs typeface="Cambria"/>
              </a:rPr>
              <a:t>appropriate </a:t>
            </a:r>
            <a:r>
              <a:rPr sz="2400" dirty="0">
                <a:latin typeface="Cambria"/>
                <a:cs typeface="Cambria"/>
              </a:rPr>
              <a:t>dimensions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crown are </a:t>
            </a:r>
            <a:r>
              <a:rPr sz="2400" spc="-10" dirty="0">
                <a:latin typeface="Cambria"/>
                <a:cs typeface="Cambria"/>
              </a:rPr>
              <a:t>taken </a:t>
            </a:r>
            <a:r>
              <a:rPr sz="2400" spc="-5" dirty="0">
                <a:latin typeface="Cambria"/>
                <a:cs typeface="Cambria"/>
              </a:rPr>
              <a:t>and the </a:t>
            </a:r>
            <a:r>
              <a:rPr sz="2400" dirty="0">
                <a:latin typeface="Cambria"/>
                <a:cs typeface="Cambria"/>
              </a:rPr>
              <a:t>2 </a:t>
            </a:r>
            <a:r>
              <a:rPr sz="2400" spc="-5" dirty="0">
                <a:latin typeface="Cambria"/>
                <a:cs typeface="Cambria"/>
              </a:rPr>
              <a:t>ends </a:t>
            </a:r>
            <a:r>
              <a:rPr sz="2400" spc="-25" dirty="0">
                <a:latin typeface="Cambria"/>
                <a:cs typeface="Cambria"/>
              </a:rPr>
              <a:t>are  </a:t>
            </a:r>
            <a:r>
              <a:rPr sz="2400" spc="-5" dirty="0">
                <a:latin typeface="Cambria"/>
                <a:cs typeface="Cambria"/>
              </a:rPr>
              <a:t>soldered.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6359" y="4430268"/>
            <a:ext cx="3098291" cy="232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4271" y="4488179"/>
            <a:ext cx="2927603" cy="2150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8270" y="4472178"/>
            <a:ext cx="2959735" cy="2182495"/>
          </a:xfrm>
          <a:custGeom>
            <a:avLst/>
            <a:gdLst/>
            <a:ahLst/>
            <a:cxnLst/>
            <a:rect l="l" t="t" r="r" b="b"/>
            <a:pathLst>
              <a:path w="2959734" h="2182495">
                <a:moveTo>
                  <a:pt x="0" y="0"/>
                </a:moveTo>
                <a:lnTo>
                  <a:pt x="2959607" y="0"/>
                </a:lnTo>
                <a:lnTo>
                  <a:pt x="2959607" y="2182368"/>
                </a:lnTo>
                <a:lnTo>
                  <a:pt x="0" y="2182368"/>
                </a:lnTo>
                <a:lnTo>
                  <a:pt x="0" y="0"/>
                </a:lnTo>
                <a:close/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256" y="4430268"/>
            <a:ext cx="3258311" cy="2321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80" y="4488192"/>
            <a:ext cx="3080953" cy="21484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6166" y="4472178"/>
            <a:ext cx="3119755" cy="2182495"/>
          </a:xfrm>
          <a:custGeom>
            <a:avLst/>
            <a:gdLst/>
            <a:ahLst/>
            <a:cxnLst/>
            <a:rect l="l" t="t" r="r" b="b"/>
            <a:pathLst>
              <a:path w="3119754" h="2182495">
                <a:moveTo>
                  <a:pt x="0" y="0"/>
                </a:moveTo>
                <a:lnTo>
                  <a:pt x="3119628" y="0"/>
                </a:lnTo>
                <a:lnTo>
                  <a:pt x="3119628" y="2182368"/>
                </a:lnTo>
                <a:lnTo>
                  <a:pt x="0" y="218236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23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81709"/>
            <a:ext cx="10000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15" dirty="0">
                <a:latin typeface="Cambria"/>
                <a:cs typeface="Cambria"/>
              </a:rPr>
              <a:t>curved </a:t>
            </a:r>
            <a:r>
              <a:rPr sz="2400" spc="-5" dirty="0">
                <a:latin typeface="Cambria"/>
                <a:cs typeface="Cambria"/>
              </a:rPr>
              <a:t>scissors, the 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festooned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the cervical </a:t>
            </a:r>
            <a:r>
              <a:rPr sz="2400" spc="-10" dirty="0">
                <a:latin typeface="Cambria"/>
                <a:cs typeface="Cambria"/>
              </a:rPr>
              <a:t>region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fit the 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10" dirty="0">
                <a:latin typeface="Cambria"/>
                <a:cs typeface="Cambria"/>
              </a:rPr>
              <a:t>contour </a:t>
            </a:r>
            <a:r>
              <a:rPr sz="2400" spc="-5" dirty="0">
                <a:latin typeface="Cambria"/>
                <a:cs typeface="Cambria"/>
              </a:rPr>
              <a:t>of the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3553" y="3557270"/>
            <a:ext cx="10000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Then </a:t>
            </a:r>
            <a:r>
              <a:rPr sz="2400" spc="-5" dirty="0">
                <a:latin typeface="Cambria"/>
                <a:cs typeface="Cambria"/>
              </a:rPr>
              <a:t>with the contouring pliers, </a:t>
            </a:r>
            <a:r>
              <a:rPr sz="2400" spc="-1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contoured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reproduce </a:t>
            </a:r>
            <a:r>
              <a:rPr sz="2400" spc="-5" dirty="0">
                <a:latin typeface="Cambria"/>
                <a:cs typeface="Cambria"/>
              </a:rPr>
              <a:t>the  </a:t>
            </a:r>
            <a:r>
              <a:rPr sz="2400" spc="-10" dirty="0">
                <a:latin typeface="Cambria"/>
                <a:cs typeface="Cambria"/>
              </a:rPr>
              <a:t>proper </a:t>
            </a:r>
            <a:r>
              <a:rPr sz="2400" spc="-5" dirty="0">
                <a:latin typeface="Cambria"/>
                <a:cs typeface="Cambria"/>
              </a:rPr>
              <a:t>shape of the contact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areas.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37092" y="4133088"/>
            <a:ext cx="2923030" cy="219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5004" y="4191000"/>
            <a:ext cx="2752343" cy="2022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9002" y="4174997"/>
            <a:ext cx="2784475" cy="2054860"/>
          </a:xfrm>
          <a:custGeom>
            <a:avLst/>
            <a:gdLst/>
            <a:ahLst/>
            <a:cxnLst/>
            <a:rect l="l" t="t" r="r" b="b"/>
            <a:pathLst>
              <a:path w="2784475" h="2054860">
                <a:moveTo>
                  <a:pt x="0" y="0"/>
                </a:moveTo>
                <a:lnTo>
                  <a:pt x="2784348" y="0"/>
                </a:lnTo>
                <a:lnTo>
                  <a:pt x="2784348" y="2054352"/>
                </a:lnTo>
                <a:lnTo>
                  <a:pt x="0" y="2054352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2464" y="1879092"/>
            <a:ext cx="4137659" cy="1609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7676" y="1934514"/>
            <a:ext cx="3969670" cy="1441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4373" y="1921001"/>
            <a:ext cx="3999229" cy="1470660"/>
          </a:xfrm>
          <a:custGeom>
            <a:avLst/>
            <a:gdLst/>
            <a:ahLst/>
            <a:cxnLst/>
            <a:rect l="l" t="t" r="r" b="b"/>
            <a:pathLst>
              <a:path w="3999229" h="1470660">
                <a:moveTo>
                  <a:pt x="3998976" y="1470660"/>
                </a:moveTo>
                <a:lnTo>
                  <a:pt x="0" y="1470660"/>
                </a:lnTo>
                <a:lnTo>
                  <a:pt x="0" y="0"/>
                </a:lnTo>
                <a:lnTo>
                  <a:pt x="3998976" y="0"/>
                </a:lnTo>
                <a:lnTo>
                  <a:pt x="3998976" y="147066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24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3044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</a:rPr>
              <a:t>Anatomical</a:t>
            </a:r>
            <a:r>
              <a:rPr sz="2800" spc="-5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25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3553" y="1484629"/>
            <a:ext cx="776160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Most </a:t>
            </a:r>
            <a:r>
              <a:rPr sz="2400" dirty="0">
                <a:latin typeface="Cambria"/>
                <a:cs typeface="Cambria"/>
              </a:rPr>
              <a:t>efficient means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reproducing </a:t>
            </a:r>
            <a:r>
              <a:rPr sz="2400" spc="-5" dirty="0">
                <a:latin typeface="Cambria"/>
                <a:cs typeface="Cambria"/>
              </a:rPr>
              <a:t>contacts </a:t>
            </a:r>
            <a:r>
              <a:rPr sz="2400" dirty="0">
                <a:latin typeface="Cambria"/>
                <a:cs typeface="Cambria"/>
              </a:rPr>
              <a:t>&amp;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contours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Hand-made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contoured </a:t>
            </a:r>
            <a:r>
              <a:rPr sz="2400" spc="-5" dirty="0">
                <a:latin typeface="Cambria"/>
                <a:cs typeface="Cambria"/>
              </a:rPr>
              <a:t>especially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individual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553" y="3694429"/>
            <a:ext cx="10000615" cy="252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Stainless steel band (0.001”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5" dirty="0">
                <a:latin typeface="Cambria"/>
                <a:cs typeface="Cambria"/>
              </a:rPr>
              <a:t>0.002” in thickness)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1/8 </a:t>
            </a:r>
            <a:r>
              <a:rPr sz="2400" dirty="0">
                <a:latin typeface="Cambria"/>
                <a:cs typeface="Cambria"/>
              </a:rPr>
              <a:t>“ </a:t>
            </a:r>
            <a:r>
              <a:rPr sz="2400" spc="-5" dirty="0">
                <a:latin typeface="Cambria"/>
                <a:cs typeface="Cambria"/>
              </a:rPr>
              <a:t>in width </a:t>
            </a:r>
            <a:r>
              <a:rPr sz="2400" spc="5" dirty="0">
                <a:latin typeface="Cambria"/>
                <a:cs typeface="Cambria"/>
              </a:rPr>
              <a:t>is  </a:t>
            </a:r>
            <a:r>
              <a:rPr sz="2400" spc="-15" dirty="0">
                <a:latin typeface="Cambria"/>
                <a:cs typeface="Cambria"/>
              </a:rPr>
              <a:t>drawn </a:t>
            </a:r>
            <a:r>
              <a:rPr sz="2400" spc="-5" dirty="0">
                <a:latin typeface="Cambria"/>
                <a:cs typeface="Cambria"/>
              </a:rPr>
              <a:t>between the handle of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pair of festooning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scissors.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cut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appropriate </a:t>
            </a:r>
            <a:r>
              <a:rPr sz="2400" spc="-5" dirty="0">
                <a:latin typeface="Cambria"/>
                <a:cs typeface="Cambria"/>
              </a:rPr>
              <a:t>length.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6317" y="669020"/>
            <a:ext cx="7110095" cy="534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9E3611"/>
              </a:buClr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2200" spc="-5" dirty="0">
                <a:latin typeface="Cambria"/>
                <a:cs typeface="Cambria"/>
              </a:rPr>
              <a:t>Must </a:t>
            </a:r>
            <a:r>
              <a:rPr sz="2200" spc="-15" dirty="0">
                <a:latin typeface="Cambria"/>
                <a:cs typeface="Cambria"/>
              </a:rPr>
              <a:t>extend </a:t>
            </a:r>
            <a:r>
              <a:rPr sz="2200" spc="-20" dirty="0">
                <a:latin typeface="Cambria"/>
                <a:cs typeface="Cambria"/>
              </a:rPr>
              <a:t>beyond </a:t>
            </a:r>
            <a:r>
              <a:rPr sz="2200" spc="-5" dirty="0">
                <a:latin typeface="Cambria"/>
                <a:cs typeface="Cambria"/>
              </a:rPr>
              <a:t>the </a:t>
            </a:r>
            <a:r>
              <a:rPr sz="2200" spc="-15" dirty="0">
                <a:latin typeface="Cambria"/>
                <a:cs typeface="Cambria"/>
              </a:rPr>
              <a:t>cavity</a:t>
            </a:r>
            <a:r>
              <a:rPr sz="2200" spc="19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margins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E3611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2200" spc="-35" dirty="0">
                <a:latin typeface="Cambria"/>
                <a:cs typeface="Cambria"/>
              </a:rPr>
              <a:t>Wedge </a:t>
            </a:r>
            <a:r>
              <a:rPr sz="2200" spc="-5" dirty="0">
                <a:latin typeface="Cambria"/>
                <a:cs typeface="Cambria"/>
              </a:rPr>
              <a:t>is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placed.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E3611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99085" marR="8890" indent="-287020" algn="just">
              <a:lnSpc>
                <a:spcPts val="238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5" dirty="0">
                <a:latin typeface="Cambria"/>
                <a:cs typeface="Cambria"/>
              </a:rPr>
              <a:t>Small cones of compound material </a:t>
            </a:r>
            <a:r>
              <a:rPr sz="2200" spc="-15" dirty="0">
                <a:latin typeface="Cambria"/>
                <a:cs typeface="Cambria"/>
              </a:rPr>
              <a:t>are warmed </a:t>
            </a:r>
            <a:r>
              <a:rPr sz="2200" spc="-5" dirty="0">
                <a:latin typeface="Cambria"/>
                <a:cs typeface="Cambria"/>
              </a:rPr>
              <a:t>and then  </a:t>
            </a:r>
            <a:r>
              <a:rPr sz="2200" spc="-15" dirty="0">
                <a:latin typeface="Cambria"/>
                <a:cs typeface="Cambria"/>
              </a:rPr>
              <a:t>forced </a:t>
            </a:r>
            <a:r>
              <a:rPr sz="2200" spc="-10" dirty="0">
                <a:latin typeface="Cambria"/>
                <a:cs typeface="Cambria"/>
              </a:rPr>
              <a:t>into </a:t>
            </a:r>
            <a:r>
              <a:rPr sz="2200" spc="-5" dirty="0">
                <a:latin typeface="Cambria"/>
                <a:cs typeface="Cambria"/>
              </a:rPr>
              <a:t>the buccal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lingual</a:t>
            </a:r>
            <a:r>
              <a:rPr sz="2200" spc="13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embrasures.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98450" marR="6985" indent="-286385" algn="just">
              <a:lnSpc>
                <a:spcPts val="238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10" dirty="0">
                <a:latin typeface="Cambria"/>
                <a:cs typeface="Cambria"/>
              </a:rPr>
              <a:t>Pressure </a:t>
            </a:r>
            <a:r>
              <a:rPr sz="2200" spc="-5" dirty="0">
                <a:latin typeface="Cambria"/>
                <a:cs typeface="Cambria"/>
              </a:rPr>
              <a:t>is maintained until compound has </a:t>
            </a:r>
            <a:r>
              <a:rPr sz="2200" spc="-20" dirty="0">
                <a:latin typeface="Cambria"/>
                <a:cs typeface="Cambria"/>
              </a:rPr>
              <a:t>evenly  </a:t>
            </a:r>
            <a:r>
              <a:rPr sz="2200" spc="-15" dirty="0">
                <a:latin typeface="Cambria"/>
                <a:cs typeface="Cambria"/>
              </a:rPr>
              <a:t>flowed </a:t>
            </a:r>
            <a:r>
              <a:rPr sz="2200" spc="-10" dirty="0">
                <a:latin typeface="Cambria"/>
                <a:cs typeface="Cambria"/>
              </a:rPr>
              <a:t>into </a:t>
            </a:r>
            <a:r>
              <a:rPr sz="2200" spc="-5" dirty="0">
                <a:latin typeface="Cambria"/>
                <a:cs typeface="Cambria"/>
              </a:rPr>
              <a:t>the buccal and lingual surfaces </a:t>
            </a:r>
            <a:r>
              <a:rPr sz="2200" dirty="0">
                <a:latin typeface="Cambria"/>
                <a:cs typeface="Cambria"/>
              </a:rPr>
              <a:t>of </a:t>
            </a:r>
            <a:r>
              <a:rPr sz="2200" spc="-5" dirty="0">
                <a:latin typeface="Cambria"/>
                <a:cs typeface="Cambria"/>
              </a:rPr>
              <a:t>adjacent  </a:t>
            </a:r>
            <a:r>
              <a:rPr sz="2200" spc="-10" dirty="0">
                <a:latin typeface="Cambria"/>
                <a:cs typeface="Cambria"/>
              </a:rPr>
              <a:t>teeth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ts val="238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200" spc="-5" dirty="0">
                <a:latin typeface="Cambria"/>
                <a:cs typeface="Cambria"/>
              </a:rPr>
              <a:t>Staple is heated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15" dirty="0">
                <a:latin typeface="Cambria"/>
                <a:cs typeface="Cambria"/>
              </a:rPr>
              <a:t>forced </a:t>
            </a:r>
            <a:r>
              <a:rPr sz="2200" spc="-10" dirty="0">
                <a:latin typeface="Cambria"/>
                <a:cs typeface="Cambria"/>
              </a:rPr>
              <a:t>into </a:t>
            </a:r>
            <a:r>
              <a:rPr sz="220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compound in </a:t>
            </a:r>
            <a:r>
              <a:rPr sz="2200" dirty="0">
                <a:latin typeface="Cambria"/>
                <a:cs typeface="Cambria"/>
              </a:rPr>
              <a:t>the  </a:t>
            </a:r>
            <a:r>
              <a:rPr sz="2200" spc="-5" dirty="0">
                <a:latin typeface="Cambria"/>
                <a:cs typeface="Cambria"/>
              </a:rPr>
              <a:t>buccal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lingual</a:t>
            </a:r>
            <a:r>
              <a:rPr sz="2200" spc="6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embrasures.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latin typeface="Cambria"/>
                <a:cs typeface="Cambria"/>
              </a:rPr>
              <a:t>Restoration </a:t>
            </a:r>
            <a:r>
              <a:rPr sz="2200" spc="-5" dirty="0">
                <a:latin typeface="Cambria"/>
                <a:cs typeface="Cambria"/>
              </a:rPr>
              <a:t>is then</a:t>
            </a:r>
            <a:r>
              <a:rPr sz="2200" spc="5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placed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16924" y="964691"/>
            <a:ext cx="3259835" cy="502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2994" y="1022603"/>
            <a:ext cx="3090988" cy="4856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58835" y="1006602"/>
            <a:ext cx="3121660" cy="4886325"/>
          </a:xfrm>
          <a:custGeom>
            <a:avLst/>
            <a:gdLst/>
            <a:ahLst/>
            <a:cxnLst/>
            <a:rect l="l" t="t" r="r" b="b"/>
            <a:pathLst>
              <a:path w="3121659" h="4886325">
                <a:moveTo>
                  <a:pt x="3121150" y="0"/>
                </a:moveTo>
                <a:lnTo>
                  <a:pt x="3121150" y="4885941"/>
                </a:lnTo>
                <a:lnTo>
                  <a:pt x="0" y="4885941"/>
                </a:lnTo>
                <a:lnTo>
                  <a:pt x="0" y="0"/>
                </a:lnTo>
                <a:lnTo>
                  <a:pt x="312115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26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258" y="538225"/>
            <a:ext cx="5466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C00000"/>
                </a:solidFill>
              </a:rPr>
              <a:t>Roll </a:t>
            </a:r>
            <a:r>
              <a:rPr sz="2800" spc="-5" dirty="0">
                <a:solidFill>
                  <a:srgbClr val="C00000"/>
                </a:solidFill>
              </a:rPr>
              <a:t>in band matrix (</a:t>
            </a:r>
            <a:r>
              <a:rPr sz="2800" spc="-50" dirty="0">
                <a:solidFill>
                  <a:srgbClr val="C00000"/>
                </a:solidFill>
              </a:rPr>
              <a:t> </a:t>
            </a:r>
            <a:r>
              <a:rPr sz="2800" spc="-15" dirty="0">
                <a:solidFill>
                  <a:srgbClr val="C00000"/>
                </a:solidFill>
              </a:rPr>
              <a:t>Automatrix)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598258" y="1484629"/>
            <a:ext cx="10158730" cy="3011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Retainerless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10" dirty="0">
                <a:latin typeface="Cambria"/>
                <a:cs typeface="Cambria"/>
              </a:rPr>
              <a:t>system </a:t>
            </a:r>
            <a:r>
              <a:rPr sz="2400" dirty="0">
                <a:latin typeface="Cambria"/>
                <a:cs typeface="Cambria"/>
              </a:rPr>
              <a:t>with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bands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dirty="0">
                <a:latin typeface="Cambria"/>
                <a:cs typeface="Cambria"/>
              </a:rPr>
              <a:t>designed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fit </a:t>
            </a:r>
            <a:r>
              <a:rPr sz="2400" spc="-5" dirty="0">
                <a:latin typeface="Cambria"/>
                <a:cs typeface="Cambria"/>
              </a:rPr>
              <a:t>all  teeth </a:t>
            </a:r>
            <a:r>
              <a:rPr sz="2400" spc="-10" dirty="0">
                <a:latin typeface="Cambria"/>
                <a:cs typeface="Cambria"/>
              </a:rPr>
              <a:t>regardless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circumference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height.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Types:</a:t>
            </a:r>
            <a:endParaRPr sz="2400" dirty="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3/16” (4.8mm), 0.002”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thickness</a:t>
            </a:r>
            <a:endParaRPr sz="2400" dirty="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1/4” (6.35mm), 0.002” </a:t>
            </a:r>
            <a:r>
              <a:rPr sz="2400" dirty="0">
                <a:latin typeface="Cambria"/>
                <a:cs typeface="Cambria"/>
              </a:rPr>
              <a:t>&amp; </a:t>
            </a:r>
            <a:r>
              <a:rPr sz="2400" spc="-5" dirty="0">
                <a:latin typeface="Cambria"/>
                <a:cs typeface="Cambria"/>
              </a:rPr>
              <a:t>0.0015”</a:t>
            </a:r>
            <a:r>
              <a:rPr sz="2400" spc="-1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thickness</a:t>
            </a:r>
            <a:endParaRPr sz="2400" dirty="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5/16” (7.79mm), 0.002”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thickness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27364" y="2912364"/>
            <a:ext cx="3454907" cy="324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5276" y="2970276"/>
            <a:ext cx="3284219" cy="3069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9273" y="2954273"/>
            <a:ext cx="3316604" cy="3101340"/>
          </a:xfrm>
          <a:custGeom>
            <a:avLst/>
            <a:gdLst/>
            <a:ahLst/>
            <a:cxnLst/>
            <a:rect l="l" t="t" r="r" b="b"/>
            <a:pathLst>
              <a:path w="3316604" h="3101340">
                <a:moveTo>
                  <a:pt x="0" y="0"/>
                </a:moveTo>
                <a:lnTo>
                  <a:pt x="3316224" y="0"/>
                </a:lnTo>
                <a:lnTo>
                  <a:pt x="3316224" y="3101340"/>
                </a:lnTo>
                <a:lnTo>
                  <a:pt x="0" y="310134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27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2190" y="539750"/>
            <a:ext cx="8234680" cy="481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006600"/>
                </a:solidFill>
                <a:latin typeface="Cambria"/>
                <a:cs typeface="Cambria"/>
              </a:rPr>
              <a:t>Advantages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mbria"/>
                <a:cs typeface="Cambria"/>
              </a:rPr>
              <a:t>Convenience</a:t>
            </a:r>
            <a:endParaRPr sz="24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20" dirty="0">
                <a:latin typeface="Cambria"/>
                <a:cs typeface="Cambria"/>
              </a:rPr>
              <a:t>Improved </a:t>
            </a:r>
            <a:r>
              <a:rPr sz="2400" dirty="0">
                <a:latin typeface="Cambria"/>
                <a:cs typeface="Cambria"/>
              </a:rPr>
              <a:t>visibility </a:t>
            </a:r>
            <a:r>
              <a:rPr sz="2400" spc="-5" dirty="0">
                <a:latin typeface="Cambria"/>
                <a:cs typeface="Cambria"/>
              </a:rPr>
              <a:t>because of absence of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retainer</a:t>
            </a:r>
            <a:endParaRPr sz="2400">
              <a:latin typeface="Cambria"/>
              <a:cs typeface="Cambria"/>
            </a:endParaRPr>
          </a:p>
          <a:p>
            <a:pPr marL="756285" lvl="1" indent="-28765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Ability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place the </a:t>
            </a:r>
            <a:r>
              <a:rPr sz="2400" spc="-10" dirty="0">
                <a:latin typeface="Cambria"/>
                <a:cs typeface="Cambria"/>
              </a:rPr>
              <a:t>autolock </a:t>
            </a:r>
            <a:r>
              <a:rPr sz="2400" spc="-5" dirty="0">
                <a:latin typeface="Cambria"/>
                <a:cs typeface="Cambria"/>
              </a:rPr>
              <a:t>loop on facial/lingual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surface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Disadvantages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Band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5" dirty="0">
                <a:latin typeface="Cambria"/>
                <a:cs typeface="Cambria"/>
              </a:rPr>
              <a:t>flat, </a:t>
            </a:r>
            <a:r>
              <a:rPr sz="2400" dirty="0">
                <a:latin typeface="Cambria"/>
                <a:cs typeface="Cambria"/>
              </a:rPr>
              <a:t>difficult </a:t>
            </a:r>
            <a:r>
              <a:rPr sz="2400" spc="-15" dirty="0">
                <a:latin typeface="Cambria"/>
                <a:cs typeface="Cambria"/>
              </a:rPr>
              <a:t>to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burnish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dirty="0">
                <a:latin typeface="Cambria"/>
                <a:cs typeface="Cambria"/>
              </a:rPr>
              <a:t>Sometimes </a:t>
            </a:r>
            <a:r>
              <a:rPr sz="2400" spc="-5" dirty="0">
                <a:latin typeface="Cambria"/>
                <a:cs typeface="Cambria"/>
              </a:rPr>
              <a:t>unstable </a:t>
            </a:r>
            <a:r>
              <a:rPr sz="2400" spc="-20" dirty="0">
                <a:latin typeface="Cambria"/>
                <a:cs typeface="Cambria"/>
              </a:rPr>
              <a:t>even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the use of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wedges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0" dirty="0">
                <a:latin typeface="Cambria"/>
                <a:cs typeface="Cambria"/>
              </a:rPr>
              <a:t>Development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10" dirty="0">
                <a:latin typeface="Cambria"/>
                <a:cs typeface="Cambria"/>
              </a:rPr>
              <a:t>contour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difficult.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3233928"/>
            <a:ext cx="2915411" cy="292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4020" y="3297935"/>
            <a:ext cx="2731706" cy="274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84969" y="3278885"/>
            <a:ext cx="2771140" cy="2780030"/>
          </a:xfrm>
          <a:custGeom>
            <a:avLst/>
            <a:gdLst/>
            <a:ahLst/>
            <a:cxnLst/>
            <a:rect l="l" t="t" r="r" b="b"/>
            <a:pathLst>
              <a:path w="2771140" h="2780029">
                <a:moveTo>
                  <a:pt x="0" y="0"/>
                </a:moveTo>
                <a:lnTo>
                  <a:pt x="2770631" y="0"/>
                </a:lnTo>
                <a:lnTo>
                  <a:pt x="2770631" y="2779776"/>
                </a:lnTo>
                <a:lnTo>
                  <a:pt x="0" y="277977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57716" y="6500674"/>
            <a:ext cx="2451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28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0068" y="6513374"/>
            <a:ext cx="996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dirty="0">
                <a:latin typeface="Corbel"/>
                <a:cs typeface="Corbel"/>
              </a:rPr>
              <a:t>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553" y="373500"/>
            <a:ext cx="33381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C00000"/>
                </a:solidFill>
              </a:rPr>
              <a:t>S-shaped Matrix</a:t>
            </a:r>
            <a:r>
              <a:rPr sz="2600" spc="-75" dirty="0">
                <a:solidFill>
                  <a:srgbClr val="C00000"/>
                </a:solidFill>
              </a:rPr>
              <a:t> </a:t>
            </a:r>
            <a:r>
              <a:rPr sz="2600" spc="-5" dirty="0">
                <a:solidFill>
                  <a:srgbClr val="C00000"/>
                </a:solidFill>
              </a:rPr>
              <a:t>Band</a:t>
            </a:r>
            <a:endParaRPr sz="2600" dirty="0"/>
          </a:p>
        </p:txBody>
      </p:sp>
      <p:sp>
        <p:nvSpPr>
          <p:cNvPr id="4" name="object 4"/>
          <p:cNvSpPr txBox="1"/>
          <p:nvPr/>
        </p:nvSpPr>
        <p:spPr>
          <a:xfrm>
            <a:off x="1752717" y="1258943"/>
            <a:ext cx="7419340" cy="465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marR="5715" indent="-287020">
              <a:lnSpc>
                <a:spcPct val="100000"/>
              </a:lnSpc>
              <a:spcBef>
                <a:spcPts val="95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200" spc="-35" dirty="0">
                <a:latin typeface="Cambria"/>
                <a:cs typeface="Cambria"/>
              </a:rPr>
              <a:t>For </a:t>
            </a:r>
            <a:r>
              <a:rPr sz="2200" dirty="0">
                <a:latin typeface="Cambria"/>
                <a:cs typeface="Cambria"/>
              </a:rPr>
              <a:t>class </a:t>
            </a:r>
            <a:r>
              <a:rPr sz="2200" spc="-5" dirty="0">
                <a:latin typeface="Cambria"/>
                <a:cs typeface="Cambria"/>
              </a:rPr>
              <a:t>III, </a:t>
            </a:r>
            <a:r>
              <a:rPr sz="2200" dirty="0">
                <a:latin typeface="Cambria"/>
                <a:cs typeface="Cambria"/>
              </a:rPr>
              <a:t>class II </a:t>
            </a:r>
            <a:r>
              <a:rPr sz="2200" spc="-5" dirty="0">
                <a:latin typeface="Cambria"/>
                <a:cs typeface="Cambria"/>
              </a:rPr>
              <a:t>and with facial/lingual </a:t>
            </a:r>
            <a:r>
              <a:rPr sz="2200" spc="-10" dirty="0">
                <a:latin typeface="Cambria"/>
                <a:cs typeface="Cambria"/>
              </a:rPr>
              <a:t>extensions of  </a:t>
            </a:r>
            <a:r>
              <a:rPr sz="2200" spc="-5" dirty="0">
                <a:latin typeface="Cambria"/>
                <a:cs typeface="Cambria"/>
              </a:rPr>
              <a:t>class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V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E3611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200" spc="-5" dirty="0">
                <a:latin typeface="Cambria"/>
                <a:cs typeface="Cambria"/>
              </a:rPr>
              <a:t>Matrix </a:t>
            </a:r>
            <a:r>
              <a:rPr sz="2200" spc="-10" dirty="0">
                <a:latin typeface="Cambria"/>
                <a:cs typeface="Cambria"/>
              </a:rPr>
              <a:t>band </a:t>
            </a:r>
            <a:r>
              <a:rPr sz="2200" spc="-5" dirty="0">
                <a:latin typeface="Cambria"/>
                <a:cs typeface="Cambria"/>
              </a:rPr>
              <a:t>of 0.001” – 0.002” is</a:t>
            </a:r>
            <a:r>
              <a:rPr sz="2200" spc="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used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E3611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200" spc="-10" dirty="0">
                <a:latin typeface="Cambria"/>
                <a:cs typeface="Cambria"/>
              </a:rPr>
              <a:t>Mirror </a:t>
            </a:r>
            <a:r>
              <a:rPr sz="2200" spc="-5" dirty="0">
                <a:latin typeface="Cambria"/>
                <a:cs typeface="Cambria"/>
              </a:rPr>
              <a:t>handle is used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10" dirty="0">
                <a:latin typeface="Cambria"/>
                <a:cs typeface="Cambria"/>
              </a:rPr>
              <a:t>produce </a:t>
            </a:r>
            <a:r>
              <a:rPr sz="2200" spc="-5" dirty="0">
                <a:latin typeface="Cambria"/>
                <a:cs typeface="Cambria"/>
              </a:rPr>
              <a:t>the S-shape in the</a:t>
            </a:r>
            <a:r>
              <a:rPr sz="2200" spc="175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strip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E3611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99085" marR="6350" indent="-28638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Cambria"/>
                <a:cs typeface="Cambria"/>
              </a:rPr>
              <a:t>Strip is </a:t>
            </a:r>
            <a:r>
              <a:rPr sz="2200" spc="-10" dirty="0">
                <a:latin typeface="Cambria"/>
                <a:cs typeface="Cambria"/>
              </a:rPr>
              <a:t>contoured </a:t>
            </a:r>
            <a:r>
              <a:rPr sz="2200" spc="-5" dirty="0">
                <a:latin typeface="Cambria"/>
                <a:cs typeface="Cambria"/>
              </a:rPr>
              <a:t>in its middle part with contouring pliers  </a:t>
            </a:r>
            <a:r>
              <a:rPr sz="2200" spc="-15" dirty="0">
                <a:latin typeface="Cambria"/>
                <a:cs typeface="Cambria"/>
              </a:rPr>
              <a:t>to create </a:t>
            </a:r>
            <a:r>
              <a:rPr sz="2200" spc="-10" dirty="0">
                <a:latin typeface="Cambria"/>
                <a:cs typeface="Cambria"/>
              </a:rPr>
              <a:t>desired </a:t>
            </a:r>
            <a:r>
              <a:rPr sz="2200" spc="-15" dirty="0">
                <a:latin typeface="Cambria"/>
                <a:cs typeface="Cambria"/>
              </a:rPr>
              <a:t>form for </a:t>
            </a:r>
            <a:r>
              <a:rPr sz="2200" spc="-5" dirty="0">
                <a:latin typeface="Cambria"/>
                <a:cs typeface="Cambria"/>
              </a:rPr>
              <a:t>the</a:t>
            </a:r>
            <a:r>
              <a:rPr sz="2200" spc="15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restoration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E3611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2200" spc="-5" dirty="0">
                <a:latin typeface="Cambria"/>
                <a:cs typeface="Cambria"/>
              </a:rPr>
              <a:t>Compound material is used </a:t>
            </a:r>
            <a:r>
              <a:rPr sz="2200" spc="-15" dirty="0">
                <a:latin typeface="Cambria"/>
                <a:cs typeface="Cambria"/>
              </a:rPr>
              <a:t>to </a:t>
            </a:r>
            <a:r>
              <a:rPr sz="2200" spc="-5" dirty="0">
                <a:latin typeface="Cambria"/>
                <a:cs typeface="Cambria"/>
              </a:rPr>
              <a:t>hold </a:t>
            </a:r>
            <a:r>
              <a:rPr sz="2200" dirty="0">
                <a:latin typeface="Cambria"/>
                <a:cs typeface="Cambria"/>
              </a:rPr>
              <a:t>the </a:t>
            </a:r>
            <a:r>
              <a:rPr sz="2200" spc="-5" dirty="0">
                <a:latin typeface="Cambria"/>
                <a:cs typeface="Cambria"/>
              </a:rPr>
              <a:t>band in position in  the </a:t>
            </a:r>
            <a:r>
              <a:rPr sz="2200" spc="-10" dirty="0">
                <a:latin typeface="Cambria"/>
                <a:cs typeface="Cambria"/>
              </a:rPr>
              <a:t>facial and </a:t>
            </a:r>
            <a:r>
              <a:rPr sz="2200" spc="-5" dirty="0">
                <a:latin typeface="Cambria"/>
                <a:cs typeface="Cambria"/>
              </a:rPr>
              <a:t>lingual aspect </a:t>
            </a:r>
            <a:r>
              <a:rPr sz="2200" spc="-10" dirty="0">
                <a:latin typeface="Cambria"/>
                <a:cs typeface="Cambria"/>
              </a:rPr>
              <a:t>and </a:t>
            </a:r>
            <a:r>
              <a:rPr sz="2200" spc="-5" dirty="0">
                <a:latin typeface="Cambria"/>
                <a:cs typeface="Cambria"/>
              </a:rPr>
              <a:t>also in the </a:t>
            </a:r>
            <a:r>
              <a:rPr sz="2200" spc="-20" dirty="0">
                <a:latin typeface="Cambria"/>
                <a:cs typeface="Cambria"/>
              </a:rPr>
              <a:t>gingival</a:t>
            </a:r>
            <a:r>
              <a:rPr sz="2200" spc="254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aspect.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69195" y="164592"/>
            <a:ext cx="2375914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5347" y="222503"/>
            <a:ext cx="2206988" cy="1652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69195" y="1844040"/>
            <a:ext cx="2375915" cy="1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6180" y="1901952"/>
            <a:ext cx="2206153" cy="1615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67671" y="3486911"/>
            <a:ext cx="2375915" cy="1784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24656" y="3544823"/>
            <a:ext cx="2206154" cy="16157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67671" y="5120640"/>
            <a:ext cx="2375915" cy="1737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595098" y="190500"/>
          <a:ext cx="2237105" cy="6601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80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2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8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39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624656" y="5178552"/>
            <a:ext cx="2206154" cy="1615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66418" y="6500674"/>
            <a:ext cx="1238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dirty="0">
                <a:latin typeface="Corbel"/>
                <a:cs typeface="Corbel"/>
              </a:rPr>
              <a:t>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647469"/>
            <a:ext cx="10591799" cy="6486391"/>
          </a:xfrm>
        </p:spPr>
        <p:txBody>
          <a:bodyPr/>
          <a:lstStyle/>
          <a:p>
            <a:pPr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Slow/ 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Delayed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tooth</a:t>
            </a: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movement</a:t>
            </a:r>
          </a:p>
          <a:p>
            <a:pPr marL="739775">
              <a:lnSpc>
                <a:spcPct val="100000"/>
              </a:lnSpc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Methods: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Separating</a:t>
            </a:r>
            <a:r>
              <a:rPr lang="en-US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wires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Oversized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temporaries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3977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Orthodontic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appliances</a:t>
            </a:r>
          </a:p>
          <a:p>
            <a:pPr marL="739775"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739775" algn="l"/>
              </a:tabLst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56385" indent="-172720"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Matricing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Classification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matrices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Matrix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Band and retainer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Qualities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a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good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matrix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Universal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spc="-2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Tofflemire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matrix)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Ivory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No.1</a:t>
            </a:r>
            <a:endParaRPr lang="en-US" sz="22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Ivory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 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No.</a:t>
            </a:r>
            <a:r>
              <a:rPr lang="en-US" sz="2200" spc="-4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Black’s</a:t>
            </a:r>
            <a:r>
              <a:rPr lang="en-US" sz="22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matrices</a:t>
            </a:r>
            <a:endParaRPr lang="en-US" sz="2200" spc="-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13585" lvl="1" indent="-172720"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Copper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 Matrix / Soldered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>
              <a:spcBef>
                <a:spcPts val="55"/>
              </a:spcBef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16416" y="0"/>
            <a:ext cx="2670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contents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93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9700" y="1604785"/>
            <a:ext cx="3162299" cy="2662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2237" y="713036"/>
            <a:ext cx="2728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T-shaped</a:t>
            </a:r>
            <a:r>
              <a:rPr sz="2800" spc="-6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11653143" y="6500674"/>
            <a:ext cx="2501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7773" y="1659440"/>
            <a:ext cx="875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ass/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861" y="1659440"/>
            <a:ext cx="1157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"/>
                <a:cs typeface="Cambria"/>
              </a:rPr>
              <a:t>stainless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1413" y="1659440"/>
            <a:ext cx="639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s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eel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1804" y="1659440"/>
            <a:ext cx="88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atr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2237" y="1659440"/>
            <a:ext cx="2933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701164" algn="l"/>
              </a:tabLst>
            </a:pPr>
            <a:r>
              <a:rPr sz="2400" spc="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d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-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15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  </a:t>
            </a:r>
            <a:r>
              <a:rPr sz="2400" spc="-5" dirty="0">
                <a:latin typeface="Cambria"/>
                <a:cs typeface="Cambria"/>
              </a:rPr>
              <a:t>bands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2237" y="2726240"/>
            <a:ext cx="9325610" cy="277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994535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Longer arms of the matrix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bent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encompass the  </a:t>
            </a:r>
            <a:r>
              <a:rPr sz="2400" spc="-10" dirty="0">
                <a:latin typeface="Cambria"/>
                <a:cs typeface="Cambria"/>
              </a:rPr>
              <a:t>tooth circumferentially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5" dirty="0">
                <a:latin typeface="Cambria"/>
                <a:cs typeface="Cambria"/>
              </a:rPr>
              <a:t>to overlap </a:t>
            </a:r>
            <a:r>
              <a:rPr sz="2400" spc="-5" dirty="0">
                <a:latin typeface="Cambria"/>
                <a:cs typeface="Cambria"/>
              </a:rPr>
              <a:t>the short  horizontal </a:t>
            </a:r>
            <a:r>
              <a:rPr sz="2400" dirty="0">
                <a:latin typeface="Cambria"/>
                <a:cs typeface="Cambria"/>
              </a:rPr>
              <a:t>arm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‘T’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99720" indent="-287655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400" dirty="0">
                <a:latin typeface="Cambria"/>
                <a:cs typeface="Cambria"/>
              </a:rPr>
              <a:t>This </a:t>
            </a:r>
            <a:r>
              <a:rPr sz="2400" spc="-5" dirty="0">
                <a:latin typeface="Cambria"/>
                <a:cs typeface="Cambria"/>
              </a:rPr>
              <a:t>section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then </a:t>
            </a:r>
            <a:r>
              <a:rPr sz="2400" dirty="0">
                <a:latin typeface="Cambria"/>
                <a:cs typeface="Cambria"/>
              </a:rPr>
              <a:t>bent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long arm, </a:t>
            </a:r>
            <a:r>
              <a:rPr sz="2400" spc="-10" dirty="0">
                <a:latin typeface="Cambria"/>
                <a:cs typeface="Cambria"/>
              </a:rPr>
              <a:t>loosely </a:t>
            </a:r>
            <a:r>
              <a:rPr sz="2400" spc="-5" dirty="0">
                <a:latin typeface="Cambria"/>
                <a:cs typeface="Cambria"/>
              </a:rPr>
              <a:t>holding </a:t>
            </a:r>
            <a:r>
              <a:rPr sz="2400" dirty="0">
                <a:latin typeface="Cambria"/>
                <a:cs typeface="Cambria"/>
              </a:rPr>
              <a:t>it in</a:t>
            </a:r>
            <a:r>
              <a:rPr sz="2400" spc="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2400" dirty="0">
                <a:latin typeface="Cambria"/>
                <a:cs typeface="Cambria"/>
              </a:rPr>
              <a:t>Wedges can </a:t>
            </a:r>
            <a:r>
              <a:rPr sz="2400" spc="-5" dirty="0">
                <a:latin typeface="Cambria"/>
                <a:cs typeface="Cambria"/>
              </a:rPr>
              <a:t>be used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stabilize the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463550"/>
            <a:ext cx="10002520" cy="5252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Indications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56285" marR="5080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Class II </a:t>
            </a:r>
            <a:r>
              <a:rPr sz="2400" spc="-5" dirty="0">
                <a:latin typeface="Cambria"/>
                <a:cs typeface="Cambria"/>
              </a:rPr>
              <a:t>cavities </a:t>
            </a:r>
            <a:r>
              <a:rPr sz="2400" spc="-20" dirty="0">
                <a:latin typeface="Cambria"/>
                <a:cs typeface="Cambria"/>
              </a:rPr>
              <a:t>involving </a:t>
            </a:r>
            <a:r>
              <a:rPr sz="2400" dirty="0">
                <a:latin typeface="Cambria"/>
                <a:cs typeface="Cambria"/>
              </a:rPr>
              <a:t>1 </a:t>
            </a:r>
            <a:r>
              <a:rPr sz="2400" spc="-5" dirty="0">
                <a:latin typeface="Cambria"/>
                <a:cs typeface="Cambria"/>
              </a:rPr>
              <a:t>or </a:t>
            </a:r>
            <a:r>
              <a:rPr sz="2400" spc="-10" dirty="0">
                <a:latin typeface="Cambria"/>
                <a:cs typeface="Cambria"/>
              </a:rPr>
              <a:t>both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5" dirty="0">
                <a:latin typeface="Cambria"/>
                <a:cs typeface="Cambria"/>
              </a:rPr>
              <a:t>surfaces </a:t>
            </a:r>
            <a:r>
              <a:rPr sz="2400" spc="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posterior  </a:t>
            </a:r>
            <a:r>
              <a:rPr sz="2400" spc="-10" dirty="0">
                <a:latin typeface="Cambria"/>
                <a:cs typeface="Cambria"/>
              </a:rPr>
              <a:t>tooth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6600"/>
                </a:solidFill>
                <a:latin typeface="Cambria"/>
                <a:cs typeface="Cambria"/>
              </a:rPr>
              <a:t>Advantages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Simple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10" dirty="0">
                <a:latin typeface="Cambria"/>
                <a:cs typeface="Cambria"/>
              </a:rPr>
              <a:t>Inexpensive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Rapid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Easy </a:t>
            </a:r>
            <a:r>
              <a:rPr sz="2400" spc="-15" dirty="0">
                <a:latin typeface="Cambria"/>
                <a:cs typeface="Cambria"/>
              </a:rPr>
              <a:t>to apply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Disadvantages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15563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557020" algn="l"/>
              </a:tabLst>
            </a:pPr>
            <a:r>
              <a:rPr sz="2400" spc="-5" dirty="0">
                <a:latin typeface="Cambria"/>
                <a:cs typeface="Cambria"/>
              </a:rPr>
              <a:t>Flimsy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0" dirty="0">
                <a:latin typeface="Cambria"/>
                <a:cs typeface="Cambria"/>
              </a:rPr>
              <a:t>structure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not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stable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49283" y="2071116"/>
            <a:ext cx="3332987" cy="283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7195" y="2129027"/>
            <a:ext cx="3162299" cy="2660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1193" y="2113026"/>
            <a:ext cx="3194685" cy="2693035"/>
          </a:xfrm>
          <a:custGeom>
            <a:avLst/>
            <a:gdLst/>
            <a:ahLst/>
            <a:cxnLst/>
            <a:rect l="l" t="t" r="r" b="b"/>
            <a:pathLst>
              <a:path w="3194684" h="2693035">
                <a:moveTo>
                  <a:pt x="0" y="0"/>
                </a:moveTo>
                <a:lnTo>
                  <a:pt x="3194304" y="0"/>
                </a:lnTo>
                <a:lnTo>
                  <a:pt x="3194304" y="2692908"/>
                </a:lnTo>
                <a:lnTo>
                  <a:pt x="0" y="269290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53143" y="6500674"/>
            <a:ext cx="2501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31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7"/>
            <a:ext cx="2016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C00000"/>
                </a:solidFill>
              </a:rPr>
              <a:t>Mylar</a:t>
            </a:r>
            <a:r>
              <a:rPr sz="2800" spc="-5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Strips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484631"/>
            <a:ext cx="7987030" cy="403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composite </a:t>
            </a:r>
            <a:r>
              <a:rPr sz="2400" spc="-10" dirty="0"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in Class III and Class IV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cavities.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Procedure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148590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05865" algn="l"/>
                <a:tab pos="1969135" algn="l"/>
                <a:tab pos="2334895" algn="l"/>
                <a:tab pos="3817620" algn="l"/>
                <a:tab pos="4559935" algn="l"/>
                <a:tab pos="5130165" algn="l"/>
                <a:tab pos="5768340" algn="l"/>
                <a:tab pos="6172200" algn="l"/>
              </a:tabLst>
            </a:pPr>
            <a:r>
              <a:rPr sz="2400" spc="-25" dirty="0">
                <a:latin typeface="Cambria"/>
                <a:cs typeface="Cambria"/>
              </a:rPr>
              <a:t>Myla</a:t>
            </a:r>
            <a:r>
              <a:rPr sz="2400" dirty="0">
                <a:latin typeface="Cambria"/>
                <a:cs typeface="Cambria"/>
              </a:rPr>
              <a:t>r	st</a:t>
            </a:r>
            <a:r>
              <a:rPr sz="2400" spc="-1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p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10" dirty="0">
                <a:latin typeface="Cambria"/>
                <a:cs typeface="Cambria"/>
              </a:rPr>
              <a:t>bu</a:t>
            </a:r>
            <a:r>
              <a:rPr sz="2400" dirty="0">
                <a:latin typeface="Cambria"/>
                <a:cs typeface="Cambria"/>
              </a:rPr>
              <a:t>rn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w</a:t>
            </a:r>
            <a:r>
              <a:rPr sz="2400" spc="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en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	an  instrument </a:t>
            </a:r>
            <a:r>
              <a:rPr sz="2400" spc="-5" dirty="0">
                <a:latin typeface="Cambria"/>
                <a:cs typeface="Cambria"/>
              </a:rPr>
              <a:t>handle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produce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spc="-45" dirty="0">
                <a:latin typeface="Cambria"/>
                <a:cs typeface="Cambria"/>
              </a:rPr>
              <a:t>belly.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148844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137285" algn="l"/>
                <a:tab pos="2613660" algn="l"/>
                <a:tab pos="3035935" algn="l"/>
                <a:tab pos="4250690" algn="l"/>
                <a:tab pos="5546090" algn="l"/>
                <a:tab pos="6071870" algn="l"/>
              </a:tabLst>
            </a:pPr>
            <a:r>
              <a:rPr sz="2400" spc="5" dirty="0">
                <a:latin typeface="Cambria"/>
                <a:cs typeface="Cambria"/>
              </a:rPr>
              <a:t>Thi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a	</a:t>
            </a:r>
            <a:r>
              <a:rPr sz="2400" spc="-10" dirty="0">
                <a:latin typeface="Cambria"/>
                <a:cs typeface="Cambria"/>
              </a:rPr>
              <a:t>n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al	</a:t>
            </a:r>
            <a:r>
              <a:rPr sz="2400" spc="-5" dirty="0">
                <a:latin typeface="Cambria"/>
                <a:cs typeface="Cambria"/>
              </a:rPr>
              <a:t>co</a:t>
            </a:r>
            <a:r>
              <a:rPr sz="2400" spc="5" dirty="0">
                <a:latin typeface="Cambria"/>
                <a:cs typeface="Cambria"/>
              </a:rPr>
              <a:t>n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ou</a:t>
            </a:r>
            <a:r>
              <a:rPr sz="2400" dirty="0">
                <a:latin typeface="Cambria"/>
                <a:cs typeface="Cambria"/>
              </a:rPr>
              <a:t>r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f	</a:t>
            </a:r>
            <a:r>
              <a:rPr sz="2400" spc="-10" dirty="0">
                <a:latin typeface="Cambria"/>
                <a:cs typeface="Cambria"/>
              </a:rPr>
              <a:t>th</a:t>
            </a:r>
            <a:r>
              <a:rPr sz="2400" dirty="0">
                <a:latin typeface="Cambria"/>
                <a:cs typeface="Cambria"/>
              </a:rPr>
              <a:t>e  </a:t>
            </a:r>
            <a:r>
              <a:rPr sz="2400" spc="-15" dirty="0">
                <a:latin typeface="Cambria"/>
                <a:cs typeface="Cambria"/>
              </a:rPr>
              <a:t>proximal </a:t>
            </a:r>
            <a:r>
              <a:rPr sz="2400" spc="-5" dirty="0">
                <a:latin typeface="Cambria"/>
                <a:cs typeface="Cambria"/>
              </a:rPr>
              <a:t>surface of the teeth.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2207" y="3098292"/>
            <a:ext cx="3514343" cy="2426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0119" y="3156204"/>
            <a:ext cx="3340226" cy="2255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4118" y="3140201"/>
            <a:ext cx="3375660" cy="2287905"/>
          </a:xfrm>
          <a:custGeom>
            <a:avLst/>
            <a:gdLst/>
            <a:ahLst/>
            <a:cxnLst/>
            <a:rect l="l" t="t" r="r" b="b"/>
            <a:pathLst>
              <a:path w="3375659" h="2287904">
                <a:moveTo>
                  <a:pt x="0" y="0"/>
                </a:moveTo>
                <a:lnTo>
                  <a:pt x="3375660" y="0"/>
                </a:lnTo>
                <a:lnTo>
                  <a:pt x="3375660" y="2287524"/>
                </a:lnTo>
                <a:lnTo>
                  <a:pt x="0" y="228752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3143" y="6500674"/>
            <a:ext cx="2501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32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81709"/>
            <a:ext cx="6193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Strip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then cut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place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belly where </a:t>
            </a:r>
            <a:r>
              <a:rPr sz="2400" spc="-5" dirty="0">
                <a:latin typeface="Cambria"/>
                <a:cs typeface="Cambria"/>
              </a:rPr>
              <a:t>the  contact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desired.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3553" y="3557270"/>
            <a:ext cx="6193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trimmed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applied to hold the  </a:t>
            </a:r>
            <a:r>
              <a:rPr sz="2400" dirty="0">
                <a:latin typeface="Cambria"/>
                <a:cs typeface="Cambria"/>
              </a:rPr>
              <a:t>strip in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92083" y="457200"/>
            <a:ext cx="3482339" cy="2813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49995" y="515112"/>
            <a:ext cx="3312655" cy="2646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3993" y="499109"/>
            <a:ext cx="3343910" cy="2674620"/>
          </a:xfrm>
          <a:custGeom>
            <a:avLst/>
            <a:gdLst/>
            <a:ahLst/>
            <a:cxnLst/>
            <a:rect l="l" t="t" r="r" b="b"/>
            <a:pathLst>
              <a:path w="3343909" h="2674620">
                <a:moveTo>
                  <a:pt x="0" y="0"/>
                </a:moveTo>
                <a:lnTo>
                  <a:pt x="3343655" y="0"/>
                </a:lnTo>
                <a:lnTo>
                  <a:pt x="3343655" y="2674619"/>
                </a:lnTo>
                <a:lnTo>
                  <a:pt x="0" y="2674619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2084" y="3360420"/>
            <a:ext cx="3479291" cy="312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9996" y="3418332"/>
            <a:ext cx="3313579" cy="2951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3993" y="3402329"/>
            <a:ext cx="3340735" cy="2987040"/>
          </a:xfrm>
          <a:custGeom>
            <a:avLst/>
            <a:gdLst/>
            <a:ahLst/>
            <a:cxnLst/>
            <a:rect l="l" t="t" r="r" b="b"/>
            <a:pathLst>
              <a:path w="3340734" h="2987040">
                <a:moveTo>
                  <a:pt x="0" y="0"/>
                </a:moveTo>
                <a:lnTo>
                  <a:pt x="3340607" y="0"/>
                </a:lnTo>
                <a:lnTo>
                  <a:pt x="3340607" y="2987040"/>
                </a:lnTo>
                <a:lnTo>
                  <a:pt x="0" y="298704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33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92083" y="457200"/>
            <a:ext cx="3461002" cy="2813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9995" y="515112"/>
            <a:ext cx="3288917" cy="2642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3993" y="499109"/>
            <a:ext cx="3322320" cy="2674620"/>
          </a:xfrm>
          <a:custGeom>
            <a:avLst/>
            <a:gdLst/>
            <a:ahLst/>
            <a:cxnLst/>
            <a:rect l="l" t="t" r="r" b="b"/>
            <a:pathLst>
              <a:path w="3322320" h="2674620">
                <a:moveTo>
                  <a:pt x="0" y="0"/>
                </a:moveTo>
                <a:lnTo>
                  <a:pt x="3322320" y="0"/>
                </a:lnTo>
                <a:lnTo>
                  <a:pt x="3322320" y="2674619"/>
                </a:lnTo>
                <a:lnTo>
                  <a:pt x="0" y="2674619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53553" y="981709"/>
            <a:ext cx="619379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Lingual aspect of strip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secured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10" dirty="0">
                <a:latin typeface="Cambria"/>
                <a:cs typeface="Cambria"/>
              </a:rPr>
              <a:t>index  </a:t>
            </a:r>
            <a:r>
              <a:rPr sz="2400" dirty="0">
                <a:latin typeface="Cambria"/>
                <a:cs typeface="Cambria"/>
              </a:rPr>
              <a:t>finger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mbria"/>
                <a:cs typeface="Cambria"/>
              </a:rPr>
              <a:t>Facial </a:t>
            </a:r>
            <a:r>
              <a:rPr sz="2400" spc="-5" dirty="0">
                <a:latin typeface="Cambria"/>
                <a:cs typeface="Cambria"/>
              </a:rPr>
              <a:t>portion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reflected </a:t>
            </a:r>
            <a:r>
              <a:rPr sz="2400" spc="-35" dirty="0">
                <a:latin typeface="Cambria"/>
                <a:cs typeface="Cambria"/>
              </a:rPr>
              <a:t>away </a:t>
            </a:r>
            <a:r>
              <a:rPr sz="2400" spc="-10" dirty="0">
                <a:latin typeface="Cambria"/>
                <a:cs typeface="Cambria"/>
              </a:rPr>
              <a:t>for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access.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3553" y="3999229"/>
            <a:ext cx="6196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5" dirty="0">
                <a:latin typeface="Cambria"/>
                <a:cs typeface="Cambria"/>
              </a:rPr>
              <a:t>Following </a:t>
            </a:r>
            <a:r>
              <a:rPr sz="2400" spc="-5" dirty="0">
                <a:latin typeface="Cambria"/>
                <a:cs typeface="Cambria"/>
              </a:rPr>
              <a:t>insertion of composite, matrix  </a:t>
            </a:r>
            <a:r>
              <a:rPr sz="2400" dirty="0">
                <a:latin typeface="Cambria"/>
                <a:cs typeface="Cambria"/>
              </a:rPr>
              <a:t>strip is closed and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cured through  </a:t>
            </a:r>
            <a:r>
              <a:rPr sz="2400" dirty="0">
                <a:latin typeface="Cambria"/>
                <a:cs typeface="Cambria"/>
              </a:rPr>
              <a:t>strip.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2083" y="3401567"/>
            <a:ext cx="3493006" cy="299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9995" y="3459480"/>
            <a:ext cx="3326803" cy="2823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3993" y="3443478"/>
            <a:ext cx="3354704" cy="2853055"/>
          </a:xfrm>
          <a:custGeom>
            <a:avLst/>
            <a:gdLst/>
            <a:ahLst/>
            <a:cxnLst/>
            <a:rect l="l" t="t" r="r" b="b"/>
            <a:pathLst>
              <a:path w="3354704" h="2853054">
                <a:moveTo>
                  <a:pt x="0" y="0"/>
                </a:moveTo>
                <a:lnTo>
                  <a:pt x="3354324" y="0"/>
                </a:lnTo>
                <a:lnTo>
                  <a:pt x="3354324" y="2852928"/>
                </a:lnTo>
                <a:lnTo>
                  <a:pt x="0" y="285292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34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6069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</a:rPr>
              <a:t>Aluminium </a:t>
            </a:r>
            <a:r>
              <a:rPr sz="2800" spc="-40" dirty="0">
                <a:solidFill>
                  <a:srgbClr val="C00000"/>
                </a:solidFill>
              </a:rPr>
              <a:t>Foil </a:t>
            </a:r>
            <a:r>
              <a:rPr sz="2800" spc="-5" dirty="0">
                <a:solidFill>
                  <a:srgbClr val="C00000"/>
                </a:solidFill>
              </a:rPr>
              <a:t>Incisal Corner Matrix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484629"/>
            <a:ext cx="10003790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Stock </a:t>
            </a:r>
            <a:r>
              <a:rPr sz="2400" dirty="0">
                <a:latin typeface="Cambria"/>
                <a:cs typeface="Cambria"/>
              </a:rPr>
              <a:t>metallic </a:t>
            </a:r>
            <a:r>
              <a:rPr sz="2400" spc="-5" dirty="0">
                <a:latin typeface="Cambria"/>
                <a:cs typeface="Cambria"/>
              </a:rPr>
              <a:t>matrices shaped according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proximo-incisal </a:t>
            </a:r>
            <a:r>
              <a:rPr sz="2400" spc="-5" dirty="0">
                <a:latin typeface="Cambria"/>
                <a:cs typeface="Cambria"/>
              </a:rPr>
              <a:t>corner </a:t>
            </a:r>
            <a:r>
              <a:rPr sz="2400" dirty="0">
                <a:latin typeface="Cambria"/>
                <a:cs typeface="Cambria"/>
              </a:rPr>
              <a:t>and  </a:t>
            </a:r>
            <a:r>
              <a:rPr sz="2400" spc="-5" dirty="0">
                <a:latin typeface="Cambria"/>
                <a:cs typeface="Cambria"/>
              </a:rPr>
              <a:t>surfaces of anterior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Cannot </a:t>
            </a:r>
            <a:r>
              <a:rPr sz="2400" spc="-5" dirty="0">
                <a:latin typeface="Cambria"/>
                <a:cs typeface="Cambria"/>
              </a:rPr>
              <a:t>be used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light </a:t>
            </a:r>
            <a:r>
              <a:rPr sz="2400" spc="-10" dirty="0">
                <a:latin typeface="Cambria"/>
                <a:cs typeface="Cambria"/>
              </a:rPr>
              <a:t>cured </a:t>
            </a:r>
            <a:r>
              <a:rPr sz="2400" spc="-5" dirty="0">
                <a:latin typeface="Cambria"/>
                <a:cs typeface="Cambria"/>
              </a:rPr>
              <a:t>resin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materials.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7576" y="3346703"/>
            <a:ext cx="3768851" cy="302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95488" y="3404615"/>
            <a:ext cx="3599874" cy="2861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79485" y="3388614"/>
            <a:ext cx="3630295" cy="2891155"/>
          </a:xfrm>
          <a:custGeom>
            <a:avLst/>
            <a:gdLst/>
            <a:ahLst/>
            <a:cxnLst/>
            <a:rect l="l" t="t" r="r" b="b"/>
            <a:pathLst>
              <a:path w="3630295" h="2891154">
                <a:moveTo>
                  <a:pt x="0" y="0"/>
                </a:moveTo>
                <a:lnTo>
                  <a:pt x="3630168" y="0"/>
                </a:lnTo>
                <a:lnTo>
                  <a:pt x="3630168" y="2891028"/>
                </a:lnTo>
                <a:lnTo>
                  <a:pt x="0" y="289102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35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539750"/>
            <a:ext cx="10004425" cy="522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corner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closest </a:t>
            </a:r>
            <a:r>
              <a:rPr sz="2400" dirty="0">
                <a:latin typeface="Cambria"/>
                <a:cs typeface="Cambria"/>
              </a:rPr>
              <a:t>in size and </a:t>
            </a:r>
            <a:r>
              <a:rPr sz="2400" spc="-5" dirty="0">
                <a:latin typeface="Cambria"/>
                <a:cs typeface="Cambria"/>
              </a:rPr>
              <a:t>shape of teeth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selected.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E3611"/>
              </a:buClr>
              <a:buFont typeface="Arial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756285" marR="762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mbria"/>
                <a:cs typeface="Cambria"/>
              </a:rPr>
              <a:t>Trimmed </a:t>
            </a:r>
            <a:r>
              <a:rPr sz="2400" spc="-20" dirty="0">
                <a:latin typeface="Cambria"/>
                <a:cs typeface="Cambria"/>
              </a:rPr>
              <a:t>gingivally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coincide </a:t>
            </a:r>
            <a:r>
              <a:rPr sz="2400" spc="-10" dirty="0">
                <a:latin typeface="Cambria"/>
                <a:cs typeface="Cambria"/>
              </a:rPr>
              <a:t>with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spc="-10" dirty="0">
                <a:latin typeface="Cambria"/>
                <a:cs typeface="Cambria"/>
              </a:rPr>
              <a:t>architecture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5" dirty="0">
                <a:latin typeface="Cambria"/>
                <a:cs typeface="Cambria"/>
              </a:rPr>
              <a:t>covers  gingival </a:t>
            </a:r>
            <a:r>
              <a:rPr sz="2400" spc="-5" dirty="0">
                <a:latin typeface="Cambria"/>
                <a:cs typeface="Cambria"/>
              </a:rPr>
              <a:t>margin of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preparation.</a:t>
            </a:r>
            <a:endParaRPr sz="2400">
              <a:latin typeface="Cambria"/>
              <a:cs typeface="Cambria"/>
            </a:endParaRPr>
          </a:p>
          <a:p>
            <a:pPr marL="756285" marR="5080" indent="-287020">
              <a:lnSpc>
                <a:spcPct val="100000"/>
              </a:lnSpc>
              <a:spcBef>
                <a:spcPts val="24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  <a:tab pos="1103630" algn="l"/>
                <a:tab pos="1464945" algn="l"/>
                <a:tab pos="2545080" algn="l"/>
                <a:tab pos="3282950" algn="l"/>
                <a:tab pos="4331335" algn="l"/>
                <a:tab pos="5084445" algn="l"/>
                <a:tab pos="5416550" algn="l"/>
                <a:tab pos="5972810" algn="l"/>
                <a:tab pos="7720965" algn="l"/>
                <a:tab pos="8355965" algn="l"/>
              </a:tabLst>
            </a:pPr>
            <a:r>
              <a:rPr sz="2400" dirty="0">
                <a:latin typeface="Cambria"/>
                <a:cs typeface="Cambria"/>
              </a:rPr>
              <a:t>It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s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w</a:t>
            </a:r>
            <a:r>
              <a:rPr sz="2400" spc="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	</a:t>
            </a:r>
            <a:r>
              <a:rPr sz="2400" spc="5" dirty="0">
                <a:latin typeface="Cambria"/>
                <a:cs typeface="Cambria"/>
              </a:rPr>
              <a:t>f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</a:t>
            </a:r>
            <a:r>
              <a:rPr sz="2400" spc="-10" dirty="0">
                <a:latin typeface="Cambria"/>
                <a:cs typeface="Cambria"/>
              </a:rPr>
              <a:t>g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rs	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ntil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5" dirty="0">
                <a:latin typeface="Cambria"/>
                <a:cs typeface="Cambria"/>
              </a:rPr>
              <a:t>f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ts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10" dirty="0">
                <a:latin typeface="Cambria"/>
                <a:cs typeface="Cambria"/>
              </a:rPr>
              <a:t>o</a:t>
            </a:r>
            <a:r>
              <a:rPr sz="2400" spc="-5" dirty="0">
                <a:latin typeface="Cambria"/>
                <a:cs typeface="Cambria"/>
              </a:rPr>
              <a:t>-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stal	and	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o-l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g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al  dimensions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tooth.</a:t>
            </a:r>
            <a:endParaRPr sz="240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15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3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placed</a:t>
            </a:r>
            <a:endParaRPr sz="240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mbria"/>
                <a:cs typeface="Cambria"/>
              </a:rPr>
              <a:t>Apply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restorative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material</a:t>
            </a:r>
            <a:endParaRPr sz="240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Tighten the </a:t>
            </a:r>
            <a:r>
              <a:rPr sz="2400" spc="-1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and wipe off </a:t>
            </a:r>
            <a:r>
              <a:rPr sz="2400" spc="-15" dirty="0">
                <a:latin typeface="Cambria"/>
                <a:cs typeface="Cambria"/>
              </a:rPr>
              <a:t>excess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material.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36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538225"/>
            <a:ext cx="5292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C00000"/>
                </a:solidFill>
              </a:rPr>
              <a:t>Transparent </a:t>
            </a:r>
            <a:r>
              <a:rPr sz="2800" spc="-25" dirty="0">
                <a:solidFill>
                  <a:srgbClr val="C00000"/>
                </a:solidFill>
              </a:rPr>
              <a:t>Crown </a:t>
            </a:r>
            <a:r>
              <a:rPr sz="2800" spc="-40" dirty="0">
                <a:solidFill>
                  <a:srgbClr val="C00000"/>
                </a:solidFill>
              </a:rPr>
              <a:t>Form</a:t>
            </a:r>
            <a:r>
              <a:rPr sz="2800" spc="-5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408429"/>
            <a:ext cx="10000615" cy="4368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Stock </a:t>
            </a:r>
            <a:r>
              <a:rPr sz="2400" spc="-5" dirty="0">
                <a:latin typeface="Cambria"/>
                <a:cs typeface="Cambria"/>
              </a:rPr>
              <a:t>plastic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crowns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used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light </a:t>
            </a:r>
            <a:r>
              <a:rPr sz="2400" spc="-10" dirty="0">
                <a:latin typeface="Cambria"/>
                <a:cs typeface="Cambria"/>
              </a:rPr>
              <a:t>cured </a:t>
            </a:r>
            <a:r>
              <a:rPr sz="2400" spc="-5" dirty="0">
                <a:latin typeface="Cambria"/>
                <a:cs typeface="Cambria"/>
              </a:rPr>
              <a:t>resin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material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For </a:t>
            </a:r>
            <a:r>
              <a:rPr sz="2400" dirty="0">
                <a:latin typeface="Cambria"/>
                <a:cs typeface="Cambria"/>
              </a:rPr>
              <a:t>Class III and Class IV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  <a:tab pos="2511425" algn="l"/>
                <a:tab pos="3177540" algn="l"/>
                <a:tab pos="3557270" algn="l"/>
                <a:tab pos="4785360" algn="l"/>
                <a:tab pos="5474335" algn="l"/>
                <a:tab pos="6725284" algn="l"/>
                <a:tab pos="7778750" algn="l"/>
                <a:tab pos="8534400" algn="l"/>
                <a:tab pos="9117965" algn="l"/>
              </a:tabLst>
            </a:pP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pp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op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3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e	s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ze	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	s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1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ch</a:t>
            </a:r>
            <a:r>
              <a:rPr sz="2400" spc="1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5" dirty="0">
                <a:latin typeface="Cambria"/>
                <a:cs typeface="Cambria"/>
              </a:rPr>
              <a:t>clo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40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	w</a:t>
            </a:r>
            <a:r>
              <a:rPr sz="2400" spc="5" dirty="0">
                <a:latin typeface="Cambria"/>
                <a:cs typeface="Cambria"/>
              </a:rPr>
              <a:t>it</a:t>
            </a:r>
            <a:r>
              <a:rPr sz="2400" dirty="0">
                <a:latin typeface="Cambria"/>
                <a:cs typeface="Cambria"/>
              </a:rPr>
              <a:t>h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-  </a:t>
            </a:r>
            <a:r>
              <a:rPr sz="2400" spc="-15" dirty="0">
                <a:latin typeface="Cambria"/>
                <a:cs typeface="Cambria"/>
              </a:rPr>
              <a:t>gingival </a:t>
            </a:r>
            <a:r>
              <a:rPr sz="2400" dirty="0">
                <a:latin typeface="Cambria"/>
                <a:cs typeface="Cambria"/>
              </a:rPr>
              <a:t>dimension </a:t>
            </a:r>
            <a:r>
              <a:rPr sz="2400" spc="-5" dirty="0">
                <a:latin typeface="Cambria"/>
                <a:cs typeface="Cambria"/>
              </a:rPr>
              <a:t>of the </a:t>
            </a:r>
            <a:r>
              <a:rPr sz="2400" spc="-10" dirty="0">
                <a:latin typeface="Cambria"/>
                <a:cs typeface="Cambria"/>
              </a:rPr>
              <a:t>tooth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be</a:t>
            </a:r>
            <a:r>
              <a:rPr sz="2400" spc="-15" dirty="0">
                <a:latin typeface="Cambria"/>
                <a:cs typeface="Cambria"/>
              </a:rPr>
              <a:t> restored.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20" dirty="0">
                <a:latin typeface="Cambria"/>
                <a:cs typeface="Cambria"/>
              </a:rPr>
              <a:t>Trim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crown gingivally to </a:t>
            </a:r>
            <a:r>
              <a:rPr sz="2400" spc="-10" dirty="0">
                <a:latin typeface="Cambria"/>
                <a:cs typeface="Cambria"/>
              </a:rPr>
              <a:t>match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gingival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architecture.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0228" y="640080"/>
            <a:ext cx="4026407" cy="27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8140" y="697992"/>
            <a:ext cx="3855719" cy="256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2138" y="681990"/>
            <a:ext cx="3888104" cy="2601595"/>
          </a:xfrm>
          <a:custGeom>
            <a:avLst/>
            <a:gdLst/>
            <a:ahLst/>
            <a:cxnLst/>
            <a:rect l="l" t="t" r="r" b="b"/>
            <a:pathLst>
              <a:path w="3888104" h="2601595">
                <a:moveTo>
                  <a:pt x="0" y="0"/>
                </a:moveTo>
                <a:lnTo>
                  <a:pt x="3887724" y="0"/>
                </a:lnTo>
                <a:lnTo>
                  <a:pt x="3887724" y="2601467"/>
                </a:lnTo>
                <a:lnTo>
                  <a:pt x="0" y="2601467"/>
                </a:lnTo>
                <a:lnTo>
                  <a:pt x="0" y="0"/>
                </a:lnTo>
                <a:close/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37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2152" y="981709"/>
            <a:ext cx="7097395" cy="502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Should be </a:t>
            </a:r>
            <a:r>
              <a:rPr sz="2400" spc="-10" dirty="0">
                <a:latin typeface="Cambria"/>
                <a:cs typeface="Cambria"/>
              </a:rPr>
              <a:t>perforated </a:t>
            </a:r>
            <a:r>
              <a:rPr sz="2400" dirty="0">
                <a:latin typeface="Cambria"/>
                <a:cs typeface="Cambria"/>
              </a:rPr>
              <a:t>at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incisal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angle.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prepared tooth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partially </a:t>
            </a:r>
            <a:r>
              <a:rPr sz="2400" dirty="0">
                <a:latin typeface="Cambria"/>
                <a:cs typeface="Cambria"/>
              </a:rPr>
              <a:t>filled </a:t>
            </a:r>
            <a:r>
              <a:rPr sz="2400" spc="-5" dirty="0">
                <a:latin typeface="Cambria"/>
                <a:cs typeface="Cambria"/>
              </a:rPr>
              <a:t>with the  </a:t>
            </a:r>
            <a:r>
              <a:rPr sz="2400" spc="-20" dirty="0">
                <a:latin typeface="Cambria"/>
                <a:cs typeface="Cambria"/>
              </a:rPr>
              <a:t>restorative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spc="-10" dirty="0">
                <a:latin typeface="Cambria"/>
                <a:cs typeface="Cambria"/>
              </a:rPr>
              <a:t>while </a:t>
            </a:r>
            <a:r>
              <a:rPr sz="2400" spc="-5" dirty="0">
                <a:latin typeface="Cambria"/>
                <a:cs typeface="Cambria"/>
              </a:rPr>
              <a:t>the matrix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completely  </a:t>
            </a:r>
            <a:r>
              <a:rPr sz="2400" dirty="0">
                <a:latin typeface="Cambria"/>
                <a:cs typeface="Cambria"/>
              </a:rPr>
              <a:t>filled.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Placed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prepared tooth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surface.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ambria"/>
                <a:cs typeface="Cambria"/>
              </a:rPr>
              <a:t>Wedge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tightened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Excess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wiped </a:t>
            </a:r>
            <a:r>
              <a:rPr sz="2400" dirty="0">
                <a:latin typeface="Cambria"/>
                <a:cs typeface="Cambria"/>
              </a:rPr>
              <a:t>off, </a:t>
            </a:r>
            <a:r>
              <a:rPr sz="2400" spc="-5" dirty="0">
                <a:latin typeface="Cambria"/>
                <a:cs typeface="Cambria"/>
              </a:rPr>
              <a:t>held under the finger  </a:t>
            </a:r>
            <a:r>
              <a:rPr sz="2400" spc="-10" dirty="0">
                <a:latin typeface="Cambria"/>
                <a:cs typeface="Cambria"/>
              </a:rPr>
              <a:t>pressure.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94519" y="234695"/>
            <a:ext cx="2587751" cy="2586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52431" y="292608"/>
            <a:ext cx="2417063" cy="2415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6430" y="276606"/>
            <a:ext cx="2449195" cy="2447925"/>
          </a:xfrm>
          <a:custGeom>
            <a:avLst/>
            <a:gdLst/>
            <a:ahLst/>
            <a:cxnLst/>
            <a:rect l="l" t="t" r="r" b="b"/>
            <a:pathLst>
              <a:path w="2449195" h="2447925">
                <a:moveTo>
                  <a:pt x="0" y="0"/>
                </a:moveTo>
                <a:lnTo>
                  <a:pt x="2449068" y="0"/>
                </a:lnTo>
                <a:lnTo>
                  <a:pt x="2449068" y="2447544"/>
                </a:lnTo>
                <a:lnTo>
                  <a:pt x="0" y="244754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3983" y="2779776"/>
            <a:ext cx="3828286" cy="241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1895" y="2837688"/>
            <a:ext cx="3657599" cy="2247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5893" y="2821685"/>
            <a:ext cx="3689985" cy="2277110"/>
          </a:xfrm>
          <a:custGeom>
            <a:avLst/>
            <a:gdLst/>
            <a:ahLst/>
            <a:cxnLst/>
            <a:rect l="l" t="t" r="r" b="b"/>
            <a:pathLst>
              <a:path w="3689984" h="2277110">
                <a:moveTo>
                  <a:pt x="0" y="0"/>
                </a:moveTo>
                <a:lnTo>
                  <a:pt x="3689604" y="0"/>
                </a:lnTo>
                <a:lnTo>
                  <a:pt x="3689604" y="2276856"/>
                </a:lnTo>
                <a:lnTo>
                  <a:pt x="0" y="227685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38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48374"/>
            <a:ext cx="7205980" cy="488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Indications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5" dirty="0">
                <a:latin typeface="Cambria"/>
                <a:cs typeface="Cambria"/>
              </a:rPr>
              <a:t>Large </a:t>
            </a:r>
            <a:r>
              <a:rPr sz="2400" spc="-10" dirty="0">
                <a:latin typeface="Cambria"/>
                <a:cs typeface="Cambria"/>
              </a:rPr>
              <a:t>bilateral/unilateral </a:t>
            </a:r>
            <a:r>
              <a:rPr sz="2400" spc="-5" dirty="0">
                <a:latin typeface="Cambria"/>
                <a:cs typeface="Cambria"/>
              </a:rPr>
              <a:t>class </a:t>
            </a:r>
            <a:r>
              <a:rPr sz="2400" dirty="0">
                <a:latin typeface="Cambria"/>
                <a:cs typeface="Cambria"/>
              </a:rPr>
              <a:t>IV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5" dirty="0">
                <a:latin typeface="Cambria"/>
                <a:cs typeface="Cambria"/>
              </a:rPr>
              <a:t>Oblique </a:t>
            </a:r>
            <a:r>
              <a:rPr sz="2400" spc="-10" dirty="0">
                <a:latin typeface="Cambria"/>
                <a:cs typeface="Cambria"/>
              </a:rPr>
              <a:t>fractures </a:t>
            </a:r>
            <a:r>
              <a:rPr sz="2400" spc="-5" dirty="0">
                <a:latin typeface="Cambria"/>
                <a:cs typeface="Cambria"/>
              </a:rPr>
              <a:t>of anterior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009900"/>
                </a:solidFill>
                <a:latin typeface="Cambria"/>
                <a:cs typeface="Cambria"/>
              </a:rPr>
              <a:t>Advantages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5" dirty="0">
                <a:latin typeface="Cambria"/>
                <a:cs typeface="Cambria"/>
              </a:rPr>
              <a:t>Easy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use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5" dirty="0">
                <a:latin typeface="Cambria"/>
                <a:cs typeface="Cambria"/>
              </a:rPr>
              <a:t>Good contours </a:t>
            </a: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established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Disadvantages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dirty="0">
                <a:latin typeface="Cambria"/>
                <a:cs typeface="Cambria"/>
              </a:rPr>
              <a:t>Time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consuming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15" dirty="0">
                <a:latin typeface="Cambria"/>
                <a:cs typeface="Cambria"/>
              </a:rPr>
              <a:t>Expensive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39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6200"/>
            <a:ext cx="7967347" cy="6647974"/>
          </a:xfrm>
        </p:spPr>
        <p:txBody>
          <a:bodyPr/>
          <a:lstStyle/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Anatomical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Roll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band matrix (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Automatrix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S-shaped Matrix</a:t>
            </a:r>
            <a:r>
              <a:rPr lang="en-US" sz="22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T-shaped</a:t>
            </a:r>
            <a:r>
              <a:rPr lang="en-US" sz="22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Mylar</a:t>
            </a:r>
            <a:r>
              <a:rPr lang="en-US" sz="2200" spc="-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Strips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pt-BR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Aluminium </a:t>
            </a:r>
            <a:r>
              <a:rPr lang="pt-BR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Foil </a:t>
            </a:r>
            <a:r>
              <a:rPr lang="pt-BR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Incisal Corner 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Crown </a:t>
            </a:r>
            <a:r>
              <a:rPr lang="en-US" sz="22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Window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Preformed </a:t>
            </a:r>
            <a:r>
              <a:rPr lang="en-US" sz="22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Cervical</a:t>
            </a:r>
            <a:r>
              <a:rPr lang="en-US" sz="2200" spc="-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Recent Advances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</a:t>
            </a:r>
            <a:r>
              <a:rPr lang="en-US" sz="22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Forming</a:t>
            </a:r>
            <a:r>
              <a:rPr lang="en-US" sz="2200" spc="-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Instruments</a:t>
            </a:r>
          </a:p>
          <a:p>
            <a:pPr marL="148590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</a:t>
            </a:r>
            <a:r>
              <a:rPr lang="en-US" sz="22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</a:t>
            </a:r>
            <a:r>
              <a:rPr lang="en-US" sz="22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generation</a:t>
            </a: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systems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Second </a:t>
            </a:r>
            <a:r>
              <a:rPr lang="en-US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-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Generation</a:t>
            </a:r>
            <a:r>
              <a:rPr lang="en-US" sz="22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sz="2200" spc="-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Rings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Metafix</a:t>
            </a:r>
            <a:r>
              <a:rPr lang="en-US" sz="2000" dirty="0">
                <a:solidFill>
                  <a:schemeClr val="tx1"/>
                </a:solidFill>
              </a:rPr>
              <a:t> Matrix System</a:t>
            </a:r>
            <a:endParaRPr lang="en-US" sz="2200" spc="-3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Bioclear</a:t>
            </a:r>
            <a:r>
              <a:rPr lang="en-US" sz="2000" dirty="0">
                <a:solidFill>
                  <a:schemeClr val="tx1"/>
                </a:solidFill>
              </a:rPr>
              <a:t> Matrix system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Fender</a:t>
            </a:r>
            <a:r>
              <a:rPr lang="en-US" sz="2000" spc="-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Wedges</a:t>
            </a:r>
          </a:p>
          <a:p>
            <a:pPr marL="206375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Slick Bands</a:t>
            </a:r>
            <a:endParaRPr lang="en-US" sz="2200" spc="-3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spc="-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 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12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2" y="538227"/>
            <a:ext cx="2544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C00000"/>
                </a:solidFill>
              </a:rPr>
              <a:t>Window</a:t>
            </a:r>
            <a:r>
              <a:rPr sz="2800" spc="-5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7743443" y="2994660"/>
            <a:ext cx="4448556" cy="326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1356" y="3052572"/>
            <a:ext cx="4282438" cy="3098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5354" y="3036570"/>
            <a:ext cx="4314825" cy="3130550"/>
          </a:xfrm>
          <a:custGeom>
            <a:avLst/>
            <a:gdLst/>
            <a:ahLst/>
            <a:cxnLst/>
            <a:rect l="l" t="t" r="r" b="b"/>
            <a:pathLst>
              <a:path w="4314825" h="3130550">
                <a:moveTo>
                  <a:pt x="0" y="0"/>
                </a:moveTo>
                <a:lnTo>
                  <a:pt x="4314444" y="0"/>
                </a:lnTo>
                <a:lnTo>
                  <a:pt x="4314444" y="3130296"/>
                </a:lnTo>
                <a:lnTo>
                  <a:pt x="0" y="313029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3552" y="1408430"/>
            <a:ext cx="7613650" cy="44392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class </a:t>
            </a:r>
            <a:r>
              <a:rPr sz="2400" dirty="0">
                <a:latin typeface="Cambria"/>
                <a:cs typeface="Cambria"/>
              </a:rPr>
              <a:t>V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cavities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mbria"/>
                <a:cs typeface="Cambria"/>
              </a:rPr>
              <a:t>Formed </a:t>
            </a:r>
            <a:r>
              <a:rPr sz="2400" dirty="0">
                <a:latin typeface="Cambria"/>
                <a:cs typeface="Cambria"/>
              </a:rPr>
              <a:t>using either a </a:t>
            </a:r>
            <a:r>
              <a:rPr sz="2400" spc="-25" dirty="0">
                <a:latin typeface="Cambria"/>
                <a:cs typeface="Cambria"/>
              </a:rPr>
              <a:t>Tofflemire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or copper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Procedure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marL="299085" marR="176593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window is cut </a:t>
            </a:r>
            <a:r>
              <a:rPr sz="2400" spc="-10" dirty="0">
                <a:latin typeface="Cambria"/>
                <a:cs typeface="Cambria"/>
              </a:rPr>
              <a:t>slightly </a:t>
            </a:r>
            <a:r>
              <a:rPr sz="2400" spc="-5" dirty="0">
                <a:latin typeface="Cambria"/>
                <a:cs typeface="Cambria"/>
              </a:rPr>
              <a:t>smaller than the  outline of the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cavity.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176593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Wedges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placed, mesially </a:t>
            </a:r>
            <a:r>
              <a:rPr sz="2400" dirty="0">
                <a:latin typeface="Cambria"/>
                <a:cs typeface="Cambria"/>
              </a:rPr>
              <a:t>&amp; </a:t>
            </a:r>
            <a:r>
              <a:rPr sz="2400" spc="-10" dirty="0">
                <a:latin typeface="Cambria"/>
                <a:cs typeface="Cambria"/>
              </a:rPr>
              <a:t>distally </a:t>
            </a:r>
            <a:r>
              <a:rPr sz="2400" spc="-25" dirty="0">
                <a:latin typeface="Cambria"/>
                <a:cs typeface="Cambria"/>
              </a:rPr>
              <a:t>to  </a:t>
            </a:r>
            <a:r>
              <a:rPr sz="2400" spc="-5" dirty="0">
                <a:latin typeface="Cambria"/>
                <a:cs typeface="Cambria"/>
              </a:rPr>
              <a:t>stabilize the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978" y="538225"/>
            <a:ext cx="6461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</a:rPr>
              <a:t>Preformed </a:t>
            </a:r>
            <a:r>
              <a:rPr sz="2800" spc="-20" dirty="0">
                <a:solidFill>
                  <a:srgbClr val="C00000"/>
                </a:solidFill>
              </a:rPr>
              <a:t>Transparent </a:t>
            </a:r>
            <a:r>
              <a:rPr sz="2800" spc="-5" dirty="0">
                <a:solidFill>
                  <a:srgbClr val="C00000"/>
                </a:solidFill>
              </a:rPr>
              <a:t>Cervical</a:t>
            </a:r>
            <a:r>
              <a:rPr sz="2800" spc="-7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Matrix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645978" y="1408429"/>
            <a:ext cx="7001509" cy="49479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use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light </a:t>
            </a:r>
            <a:r>
              <a:rPr sz="2400" spc="-10" dirty="0">
                <a:latin typeface="Cambria"/>
                <a:cs typeface="Cambria"/>
              </a:rPr>
              <a:t>cured </a:t>
            </a:r>
            <a:r>
              <a:rPr sz="2400" spc="-5" dirty="0">
                <a:latin typeface="Cambria"/>
                <a:cs typeface="Cambria"/>
              </a:rPr>
              <a:t>resin material or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RMGIC</a:t>
            </a:r>
            <a:endParaRPr sz="24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must be held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place while the </a:t>
            </a:r>
            <a:r>
              <a:rPr sz="2400" spc="-15" dirty="0">
                <a:latin typeface="Cambria"/>
                <a:cs typeface="Cambria"/>
              </a:rPr>
              <a:t>restoration 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setting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Indications</a:t>
            </a:r>
            <a:r>
              <a:rPr sz="2400" spc="-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Class V </a:t>
            </a:r>
            <a:r>
              <a:rPr sz="2400" spc="-10" dirty="0"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composite or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RMGIC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009A46"/>
                </a:solidFill>
                <a:latin typeface="Cambria"/>
                <a:cs typeface="Cambria"/>
              </a:rPr>
              <a:t>Advantages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mbria"/>
                <a:cs typeface="Cambria"/>
              </a:rPr>
              <a:t>Provides </a:t>
            </a:r>
            <a:r>
              <a:rPr sz="2400" spc="-5" dirty="0">
                <a:latin typeface="Cambria"/>
                <a:cs typeface="Cambria"/>
              </a:rPr>
              <a:t>good </a:t>
            </a:r>
            <a:r>
              <a:rPr sz="2400" spc="-10" dirty="0">
                <a:latin typeface="Cambria"/>
                <a:cs typeface="Cambria"/>
              </a:rPr>
              <a:t>contour for restorations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Disadvantages</a:t>
            </a:r>
            <a:r>
              <a:rPr sz="2400" spc="-10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mbria"/>
                <a:cs typeface="Cambria"/>
              </a:rPr>
              <a:t>Expensive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7176" y="3413760"/>
            <a:ext cx="3517391" cy="2790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5088" y="3471671"/>
            <a:ext cx="3353854" cy="262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9085" y="3455670"/>
            <a:ext cx="3378835" cy="2651760"/>
          </a:xfrm>
          <a:custGeom>
            <a:avLst/>
            <a:gdLst/>
            <a:ahLst/>
            <a:cxnLst/>
            <a:rect l="l" t="t" r="r" b="b"/>
            <a:pathLst>
              <a:path w="3378834" h="2651760">
                <a:moveTo>
                  <a:pt x="0" y="0"/>
                </a:moveTo>
                <a:lnTo>
                  <a:pt x="3378708" y="0"/>
                </a:lnTo>
                <a:lnTo>
                  <a:pt x="3378708" y="2651760"/>
                </a:lnTo>
                <a:lnTo>
                  <a:pt x="0" y="265176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08136" y="751332"/>
            <a:ext cx="3393947" cy="2537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6047" y="809244"/>
            <a:ext cx="3218395" cy="2366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50045" y="793241"/>
            <a:ext cx="3255645" cy="2399030"/>
          </a:xfrm>
          <a:custGeom>
            <a:avLst/>
            <a:gdLst/>
            <a:ahLst/>
            <a:cxnLst/>
            <a:rect l="l" t="t" r="r" b="b"/>
            <a:pathLst>
              <a:path w="3255645" h="2399030">
                <a:moveTo>
                  <a:pt x="0" y="0"/>
                </a:moveTo>
                <a:lnTo>
                  <a:pt x="3255263" y="0"/>
                </a:lnTo>
                <a:lnTo>
                  <a:pt x="3255263" y="2398776"/>
                </a:lnTo>
                <a:lnTo>
                  <a:pt x="0" y="239877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54668" y="6500674"/>
            <a:ext cx="2476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41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41459" y="6490525"/>
            <a:ext cx="248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orbel"/>
                <a:cs typeface="Corbel"/>
              </a:rPr>
              <a:t>99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3015" y="5376671"/>
            <a:ext cx="5692139" cy="560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5394" y="4807559"/>
            <a:ext cx="5647169" cy="516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79979" y="5040210"/>
            <a:ext cx="145478" cy="193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50923" y="5040210"/>
            <a:ext cx="145478" cy="1933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9855" y="5031841"/>
            <a:ext cx="109981" cy="94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5950" y="5031841"/>
            <a:ext cx="109981" cy="94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9483" y="5031841"/>
            <a:ext cx="109981" cy="94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71293" y="4972316"/>
            <a:ext cx="403225" cy="342900"/>
          </a:xfrm>
          <a:custGeom>
            <a:avLst/>
            <a:gdLst/>
            <a:ahLst/>
            <a:cxnLst/>
            <a:rect l="l" t="t" r="r" b="b"/>
            <a:pathLst>
              <a:path w="403225" h="342900">
                <a:moveTo>
                  <a:pt x="0" y="0"/>
                </a:moveTo>
                <a:lnTo>
                  <a:pt x="141985" y="0"/>
                </a:lnTo>
                <a:lnTo>
                  <a:pt x="146672" y="219671"/>
                </a:lnTo>
                <a:lnTo>
                  <a:pt x="146548" y="229420"/>
                </a:lnTo>
                <a:lnTo>
                  <a:pt x="146173" y="238585"/>
                </a:lnTo>
                <a:lnTo>
                  <a:pt x="145547" y="247164"/>
                </a:lnTo>
                <a:lnTo>
                  <a:pt x="144665" y="255155"/>
                </a:lnTo>
                <a:lnTo>
                  <a:pt x="146672" y="255155"/>
                </a:lnTo>
                <a:lnTo>
                  <a:pt x="158064" y="223011"/>
                </a:lnTo>
                <a:lnTo>
                  <a:pt x="170789" y="189191"/>
                </a:lnTo>
                <a:lnTo>
                  <a:pt x="248475" y="0"/>
                </a:lnTo>
                <a:lnTo>
                  <a:pt x="403186" y="0"/>
                </a:lnTo>
                <a:lnTo>
                  <a:pt x="213982" y="342899"/>
                </a:lnTo>
                <a:lnTo>
                  <a:pt x="39852" y="342899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93768" y="4963934"/>
            <a:ext cx="319405" cy="360045"/>
          </a:xfrm>
          <a:custGeom>
            <a:avLst/>
            <a:gdLst/>
            <a:ahLst/>
            <a:cxnLst/>
            <a:rect l="l" t="t" r="r" b="b"/>
            <a:pathLst>
              <a:path w="319404" h="360045">
                <a:moveTo>
                  <a:pt x="210629" y="0"/>
                </a:moveTo>
                <a:lnTo>
                  <a:pt x="251884" y="2544"/>
                </a:lnTo>
                <a:lnTo>
                  <a:pt x="297192" y="9088"/>
                </a:lnTo>
                <a:lnTo>
                  <a:pt x="318795" y="13741"/>
                </a:lnTo>
                <a:lnTo>
                  <a:pt x="300380" y="109842"/>
                </a:lnTo>
                <a:lnTo>
                  <a:pt x="291181" y="106208"/>
                </a:lnTo>
                <a:lnTo>
                  <a:pt x="280998" y="102681"/>
                </a:lnTo>
                <a:lnTo>
                  <a:pt x="233614" y="91051"/>
                </a:lnTo>
                <a:lnTo>
                  <a:pt x="211975" y="89420"/>
                </a:lnTo>
                <a:lnTo>
                  <a:pt x="198498" y="90613"/>
                </a:lnTo>
                <a:lnTo>
                  <a:pt x="188869" y="94191"/>
                </a:lnTo>
                <a:lnTo>
                  <a:pt x="183091" y="100152"/>
                </a:lnTo>
                <a:lnTo>
                  <a:pt x="181165" y="108496"/>
                </a:lnTo>
                <a:lnTo>
                  <a:pt x="181165" y="115417"/>
                </a:lnTo>
                <a:lnTo>
                  <a:pt x="183730" y="120497"/>
                </a:lnTo>
                <a:lnTo>
                  <a:pt x="188874" y="123736"/>
                </a:lnTo>
                <a:lnTo>
                  <a:pt x="194005" y="126974"/>
                </a:lnTo>
                <a:lnTo>
                  <a:pt x="200812" y="130378"/>
                </a:lnTo>
                <a:lnTo>
                  <a:pt x="209295" y="133946"/>
                </a:lnTo>
                <a:lnTo>
                  <a:pt x="227786" y="141786"/>
                </a:lnTo>
                <a:lnTo>
                  <a:pt x="266052" y="162915"/>
                </a:lnTo>
                <a:lnTo>
                  <a:pt x="291007" y="193395"/>
                </a:lnTo>
                <a:lnTo>
                  <a:pt x="299034" y="237426"/>
                </a:lnTo>
                <a:lnTo>
                  <a:pt x="297716" y="254973"/>
                </a:lnTo>
                <a:lnTo>
                  <a:pt x="277939" y="301218"/>
                </a:lnTo>
                <a:lnTo>
                  <a:pt x="235559" y="335778"/>
                </a:lnTo>
                <a:lnTo>
                  <a:pt x="195504" y="350987"/>
                </a:lnTo>
                <a:lnTo>
                  <a:pt x="146780" y="358689"/>
                </a:lnTo>
                <a:lnTo>
                  <a:pt x="119214" y="359651"/>
                </a:lnTo>
                <a:lnTo>
                  <a:pt x="102443" y="359346"/>
                </a:lnTo>
                <a:lnTo>
                  <a:pt x="53746" y="354799"/>
                </a:lnTo>
                <a:lnTo>
                  <a:pt x="11651" y="346286"/>
                </a:lnTo>
                <a:lnTo>
                  <a:pt x="0" y="342900"/>
                </a:lnTo>
                <a:lnTo>
                  <a:pt x="18427" y="244462"/>
                </a:lnTo>
                <a:lnTo>
                  <a:pt x="47393" y="256323"/>
                </a:lnTo>
                <a:lnTo>
                  <a:pt x="74683" y="264796"/>
                </a:lnTo>
                <a:lnTo>
                  <a:pt x="100300" y="269881"/>
                </a:lnTo>
                <a:lnTo>
                  <a:pt x="124244" y="271576"/>
                </a:lnTo>
                <a:lnTo>
                  <a:pt x="142555" y="270216"/>
                </a:lnTo>
                <a:lnTo>
                  <a:pt x="155636" y="266136"/>
                </a:lnTo>
                <a:lnTo>
                  <a:pt x="163486" y="259334"/>
                </a:lnTo>
                <a:lnTo>
                  <a:pt x="166103" y="249809"/>
                </a:lnTo>
                <a:lnTo>
                  <a:pt x="166103" y="243344"/>
                </a:lnTo>
                <a:lnTo>
                  <a:pt x="133616" y="223024"/>
                </a:lnTo>
                <a:lnTo>
                  <a:pt x="110363" y="214340"/>
                </a:lnTo>
                <a:lnTo>
                  <a:pt x="75039" y="194081"/>
                </a:lnTo>
                <a:lnTo>
                  <a:pt x="47639" y="154879"/>
                </a:lnTo>
                <a:lnTo>
                  <a:pt x="42532" y="120218"/>
                </a:lnTo>
                <a:lnTo>
                  <a:pt x="43861" y="102784"/>
                </a:lnTo>
                <a:lnTo>
                  <a:pt x="63792" y="56261"/>
                </a:lnTo>
                <a:lnTo>
                  <a:pt x="104738" y="21981"/>
                </a:lnTo>
                <a:lnTo>
                  <a:pt x="141919" y="7918"/>
                </a:lnTo>
                <a:lnTo>
                  <a:pt x="186033" y="880"/>
                </a:lnTo>
                <a:lnTo>
                  <a:pt x="210629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39667" y="4963934"/>
            <a:ext cx="357505" cy="360045"/>
          </a:xfrm>
          <a:custGeom>
            <a:avLst/>
            <a:gdLst/>
            <a:ahLst/>
            <a:cxnLst/>
            <a:rect l="l" t="t" r="r" b="b"/>
            <a:pathLst>
              <a:path w="357504" h="360045">
                <a:moveTo>
                  <a:pt x="221005" y="0"/>
                </a:moveTo>
                <a:lnTo>
                  <a:pt x="278647" y="6618"/>
                </a:lnTo>
                <a:lnTo>
                  <a:pt x="321640" y="26466"/>
                </a:lnTo>
                <a:lnTo>
                  <a:pt x="348386" y="58689"/>
                </a:lnTo>
                <a:lnTo>
                  <a:pt x="357301" y="102476"/>
                </a:lnTo>
                <a:lnTo>
                  <a:pt x="353920" y="130061"/>
                </a:lnTo>
                <a:lnTo>
                  <a:pt x="326874" y="173924"/>
                </a:lnTo>
                <a:lnTo>
                  <a:pt x="272525" y="203018"/>
                </a:lnTo>
                <a:lnTo>
                  <a:pt x="234530" y="212647"/>
                </a:lnTo>
                <a:lnTo>
                  <a:pt x="189230" y="219091"/>
                </a:lnTo>
                <a:lnTo>
                  <a:pt x="136626" y="222351"/>
                </a:lnTo>
                <a:lnTo>
                  <a:pt x="136626" y="225031"/>
                </a:lnTo>
                <a:lnTo>
                  <a:pt x="161926" y="260098"/>
                </a:lnTo>
                <a:lnTo>
                  <a:pt x="196900" y="266217"/>
                </a:lnTo>
                <a:lnTo>
                  <a:pt x="209740" y="265695"/>
                </a:lnTo>
                <a:lnTo>
                  <a:pt x="255663" y="257848"/>
                </a:lnTo>
                <a:lnTo>
                  <a:pt x="300276" y="243599"/>
                </a:lnTo>
                <a:lnTo>
                  <a:pt x="312089" y="238099"/>
                </a:lnTo>
                <a:lnTo>
                  <a:pt x="292341" y="331520"/>
                </a:lnTo>
                <a:lnTo>
                  <a:pt x="246846" y="347560"/>
                </a:lnTo>
                <a:lnTo>
                  <a:pt x="191581" y="357681"/>
                </a:lnTo>
                <a:lnTo>
                  <a:pt x="154368" y="359651"/>
                </a:lnTo>
                <a:lnTo>
                  <a:pt x="120297" y="357265"/>
                </a:lnTo>
                <a:lnTo>
                  <a:pt x="63705" y="338177"/>
                </a:lnTo>
                <a:lnTo>
                  <a:pt x="23167" y="300629"/>
                </a:lnTo>
                <a:lnTo>
                  <a:pt x="2574" y="248389"/>
                </a:lnTo>
                <a:lnTo>
                  <a:pt x="0" y="216992"/>
                </a:lnTo>
                <a:lnTo>
                  <a:pt x="1769" y="187441"/>
                </a:lnTo>
                <a:lnTo>
                  <a:pt x="15918" y="131858"/>
                </a:lnTo>
                <a:lnTo>
                  <a:pt x="43780" y="81842"/>
                </a:lnTo>
                <a:lnTo>
                  <a:pt x="82795" y="42662"/>
                </a:lnTo>
                <a:lnTo>
                  <a:pt x="132137" y="15451"/>
                </a:lnTo>
                <a:lnTo>
                  <a:pt x="189477" y="1716"/>
                </a:lnTo>
                <a:lnTo>
                  <a:pt x="221005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5055" y="4963934"/>
            <a:ext cx="316865" cy="360045"/>
          </a:xfrm>
          <a:custGeom>
            <a:avLst/>
            <a:gdLst/>
            <a:ahLst/>
            <a:cxnLst/>
            <a:rect l="l" t="t" r="r" b="b"/>
            <a:pathLst>
              <a:path w="316865" h="360045">
                <a:moveTo>
                  <a:pt x="225691" y="0"/>
                </a:moveTo>
                <a:lnTo>
                  <a:pt x="251980" y="1130"/>
                </a:lnTo>
                <a:lnTo>
                  <a:pt x="275924" y="4522"/>
                </a:lnTo>
                <a:lnTo>
                  <a:pt x="297523" y="10174"/>
                </a:lnTo>
                <a:lnTo>
                  <a:pt x="316776" y="18084"/>
                </a:lnTo>
                <a:lnTo>
                  <a:pt x="293674" y="118884"/>
                </a:lnTo>
                <a:lnTo>
                  <a:pt x="281704" y="112583"/>
                </a:lnTo>
                <a:lnTo>
                  <a:pt x="267890" y="108083"/>
                </a:lnTo>
                <a:lnTo>
                  <a:pt x="252233" y="105383"/>
                </a:lnTo>
                <a:lnTo>
                  <a:pt x="234734" y="104482"/>
                </a:lnTo>
                <a:lnTo>
                  <a:pt x="216055" y="106221"/>
                </a:lnTo>
                <a:lnTo>
                  <a:pt x="168935" y="132283"/>
                </a:lnTo>
                <a:lnTo>
                  <a:pt x="143669" y="181314"/>
                </a:lnTo>
                <a:lnTo>
                  <a:pt x="141986" y="200926"/>
                </a:lnTo>
                <a:lnTo>
                  <a:pt x="145543" y="224655"/>
                </a:lnTo>
                <a:lnTo>
                  <a:pt x="156216" y="241606"/>
                </a:lnTo>
                <a:lnTo>
                  <a:pt x="174004" y="251777"/>
                </a:lnTo>
                <a:lnTo>
                  <a:pt x="198907" y="255168"/>
                </a:lnTo>
                <a:lnTo>
                  <a:pt x="207175" y="254865"/>
                </a:lnTo>
                <a:lnTo>
                  <a:pt x="253487" y="244497"/>
                </a:lnTo>
                <a:lnTo>
                  <a:pt x="270230" y="236753"/>
                </a:lnTo>
                <a:lnTo>
                  <a:pt x="250482" y="334200"/>
                </a:lnTo>
                <a:lnTo>
                  <a:pt x="211771" y="349709"/>
                </a:lnTo>
                <a:lnTo>
                  <a:pt x="169649" y="358060"/>
                </a:lnTo>
                <a:lnTo>
                  <a:pt x="142646" y="359651"/>
                </a:lnTo>
                <a:lnTo>
                  <a:pt x="111118" y="357296"/>
                </a:lnTo>
                <a:lnTo>
                  <a:pt x="58801" y="338461"/>
                </a:lnTo>
                <a:lnTo>
                  <a:pt x="21377" y="301375"/>
                </a:lnTo>
                <a:lnTo>
                  <a:pt x="2374" y="249554"/>
                </a:lnTo>
                <a:lnTo>
                  <a:pt x="0" y="218338"/>
                </a:lnTo>
                <a:lnTo>
                  <a:pt x="1809" y="188951"/>
                </a:lnTo>
                <a:lnTo>
                  <a:pt x="16293" y="133701"/>
                </a:lnTo>
                <a:lnTo>
                  <a:pt x="44860" y="83920"/>
                </a:lnTo>
                <a:lnTo>
                  <a:pt x="85127" y="44324"/>
                </a:lnTo>
                <a:lnTo>
                  <a:pt x="136100" y="16110"/>
                </a:lnTo>
                <a:lnTo>
                  <a:pt x="194197" y="1790"/>
                </a:lnTo>
                <a:lnTo>
                  <a:pt x="225691" y="0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65525" y="4963934"/>
            <a:ext cx="416559" cy="351790"/>
          </a:xfrm>
          <a:custGeom>
            <a:avLst/>
            <a:gdLst/>
            <a:ahLst/>
            <a:cxnLst/>
            <a:rect l="l" t="t" r="r" b="b"/>
            <a:pathLst>
              <a:path w="416559" h="351789">
                <a:moveTo>
                  <a:pt x="333857" y="0"/>
                </a:moveTo>
                <a:lnTo>
                  <a:pt x="369902" y="5274"/>
                </a:lnTo>
                <a:lnTo>
                  <a:pt x="395647" y="21097"/>
                </a:lnTo>
                <a:lnTo>
                  <a:pt x="411094" y="47470"/>
                </a:lnTo>
                <a:lnTo>
                  <a:pt x="416242" y="84391"/>
                </a:lnTo>
                <a:lnTo>
                  <a:pt x="415761" y="96821"/>
                </a:lnTo>
                <a:lnTo>
                  <a:pt x="414316" y="110677"/>
                </a:lnTo>
                <a:lnTo>
                  <a:pt x="411908" y="125957"/>
                </a:lnTo>
                <a:lnTo>
                  <a:pt x="408533" y="142659"/>
                </a:lnTo>
                <a:lnTo>
                  <a:pt x="364667" y="351282"/>
                </a:lnTo>
                <a:lnTo>
                  <a:pt x="222021" y="351282"/>
                </a:lnTo>
                <a:lnTo>
                  <a:pt x="262534" y="161404"/>
                </a:lnTo>
                <a:lnTo>
                  <a:pt x="265025" y="150712"/>
                </a:lnTo>
                <a:lnTo>
                  <a:pt x="266803" y="141401"/>
                </a:lnTo>
                <a:lnTo>
                  <a:pt x="267868" y="133472"/>
                </a:lnTo>
                <a:lnTo>
                  <a:pt x="268223" y="126923"/>
                </a:lnTo>
                <a:lnTo>
                  <a:pt x="266801" y="117105"/>
                </a:lnTo>
                <a:lnTo>
                  <a:pt x="262534" y="110093"/>
                </a:lnTo>
                <a:lnTo>
                  <a:pt x="255418" y="105885"/>
                </a:lnTo>
                <a:lnTo>
                  <a:pt x="245452" y="104482"/>
                </a:lnTo>
                <a:lnTo>
                  <a:pt x="236225" y="105978"/>
                </a:lnTo>
                <a:lnTo>
                  <a:pt x="196648" y="140783"/>
                </a:lnTo>
                <a:lnTo>
                  <a:pt x="178815" y="182511"/>
                </a:lnTo>
                <a:lnTo>
                  <a:pt x="143992" y="351282"/>
                </a:lnTo>
                <a:lnTo>
                  <a:pt x="0" y="351282"/>
                </a:lnTo>
                <a:lnTo>
                  <a:pt x="48564" y="123571"/>
                </a:lnTo>
                <a:lnTo>
                  <a:pt x="59443" y="66981"/>
                </a:lnTo>
                <a:lnTo>
                  <a:pt x="68656" y="8382"/>
                </a:lnTo>
                <a:lnTo>
                  <a:pt x="208953" y="8382"/>
                </a:lnTo>
                <a:lnTo>
                  <a:pt x="207657" y="27131"/>
                </a:lnTo>
                <a:lnTo>
                  <a:pt x="206111" y="43203"/>
                </a:lnTo>
                <a:lnTo>
                  <a:pt x="204313" y="56596"/>
                </a:lnTo>
                <a:lnTo>
                  <a:pt x="202260" y="67310"/>
                </a:lnTo>
                <a:lnTo>
                  <a:pt x="203606" y="67310"/>
                </a:lnTo>
                <a:lnTo>
                  <a:pt x="233113" y="39439"/>
                </a:lnTo>
                <a:lnTo>
                  <a:pt x="266725" y="18084"/>
                </a:lnTo>
                <a:lnTo>
                  <a:pt x="317860" y="1130"/>
                </a:lnTo>
                <a:lnTo>
                  <a:pt x="333857" y="0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52471" y="4963934"/>
            <a:ext cx="415925" cy="360045"/>
          </a:xfrm>
          <a:custGeom>
            <a:avLst/>
            <a:gdLst/>
            <a:ahLst/>
            <a:cxnLst/>
            <a:rect l="l" t="t" r="r" b="b"/>
            <a:pathLst>
              <a:path w="415925" h="360045">
                <a:moveTo>
                  <a:pt x="246125" y="0"/>
                </a:moveTo>
                <a:lnTo>
                  <a:pt x="286976" y="1297"/>
                </a:lnTo>
                <a:lnTo>
                  <a:pt x="328833" y="5191"/>
                </a:lnTo>
                <a:lnTo>
                  <a:pt x="371697" y="11680"/>
                </a:lnTo>
                <a:lnTo>
                  <a:pt x="415569" y="20764"/>
                </a:lnTo>
                <a:lnTo>
                  <a:pt x="371030" y="230720"/>
                </a:lnTo>
                <a:lnTo>
                  <a:pt x="368447" y="243410"/>
                </a:lnTo>
                <a:lnTo>
                  <a:pt x="361822" y="291007"/>
                </a:lnTo>
                <a:lnTo>
                  <a:pt x="358204" y="338599"/>
                </a:lnTo>
                <a:lnTo>
                  <a:pt x="357962" y="351282"/>
                </a:lnTo>
                <a:lnTo>
                  <a:pt x="216661" y="351282"/>
                </a:lnTo>
                <a:lnTo>
                  <a:pt x="216974" y="343452"/>
                </a:lnTo>
                <a:lnTo>
                  <a:pt x="217912" y="330685"/>
                </a:lnTo>
                <a:lnTo>
                  <a:pt x="219480" y="312980"/>
                </a:lnTo>
                <a:lnTo>
                  <a:pt x="221678" y="290334"/>
                </a:lnTo>
                <a:lnTo>
                  <a:pt x="220344" y="290334"/>
                </a:lnTo>
                <a:lnTo>
                  <a:pt x="194098" y="320662"/>
                </a:lnTo>
                <a:lnTo>
                  <a:pt x="166262" y="342323"/>
                </a:lnTo>
                <a:lnTo>
                  <a:pt x="136834" y="355319"/>
                </a:lnTo>
                <a:lnTo>
                  <a:pt x="105816" y="359651"/>
                </a:lnTo>
                <a:lnTo>
                  <a:pt x="81968" y="357453"/>
                </a:lnTo>
                <a:lnTo>
                  <a:pt x="42869" y="339870"/>
                </a:lnTo>
                <a:lnTo>
                  <a:pt x="15537" y="305130"/>
                </a:lnTo>
                <a:lnTo>
                  <a:pt x="1726" y="255738"/>
                </a:lnTo>
                <a:lnTo>
                  <a:pt x="0" y="225704"/>
                </a:lnTo>
                <a:lnTo>
                  <a:pt x="1097" y="203015"/>
                </a:lnTo>
                <a:lnTo>
                  <a:pt x="9885" y="158147"/>
                </a:lnTo>
                <a:lnTo>
                  <a:pt x="27204" y="114782"/>
                </a:lnTo>
                <a:lnTo>
                  <a:pt x="51479" y="77948"/>
                </a:lnTo>
                <a:lnTo>
                  <a:pt x="82495" y="48374"/>
                </a:lnTo>
                <a:lnTo>
                  <a:pt x="120505" y="25433"/>
                </a:lnTo>
                <a:lnTo>
                  <a:pt x="165537" y="9231"/>
                </a:lnTo>
                <a:lnTo>
                  <a:pt x="217524" y="1026"/>
                </a:lnTo>
                <a:lnTo>
                  <a:pt x="246125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7858" y="4963934"/>
            <a:ext cx="416559" cy="351790"/>
          </a:xfrm>
          <a:custGeom>
            <a:avLst/>
            <a:gdLst/>
            <a:ahLst/>
            <a:cxnLst/>
            <a:rect l="l" t="t" r="r" b="b"/>
            <a:pathLst>
              <a:path w="416559" h="351789">
                <a:moveTo>
                  <a:pt x="333857" y="0"/>
                </a:moveTo>
                <a:lnTo>
                  <a:pt x="369902" y="5274"/>
                </a:lnTo>
                <a:lnTo>
                  <a:pt x="395647" y="21097"/>
                </a:lnTo>
                <a:lnTo>
                  <a:pt x="411094" y="47470"/>
                </a:lnTo>
                <a:lnTo>
                  <a:pt x="416242" y="84391"/>
                </a:lnTo>
                <a:lnTo>
                  <a:pt x="415761" y="96821"/>
                </a:lnTo>
                <a:lnTo>
                  <a:pt x="414316" y="110677"/>
                </a:lnTo>
                <a:lnTo>
                  <a:pt x="411908" y="125957"/>
                </a:lnTo>
                <a:lnTo>
                  <a:pt x="408533" y="142659"/>
                </a:lnTo>
                <a:lnTo>
                  <a:pt x="364667" y="351282"/>
                </a:lnTo>
                <a:lnTo>
                  <a:pt x="222021" y="351282"/>
                </a:lnTo>
                <a:lnTo>
                  <a:pt x="262534" y="161404"/>
                </a:lnTo>
                <a:lnTo>
                  <a:pt x="265025" y="150712"/>
                </a:lnTo>
                <a:lnTo>
                  <a:pt x="266803" y="141401"/>
                </a:lnTo>
                <a:lnTo>
                  <a:pt x="267868" y="133472"/>
                </a:lnTo>
                <a:lnTo>
                  <a:pt x="268223" y="126923"/>
                </a:lnTo>
                <a:lnTo>
                  <a:pt x="266801" y="117105"/>
                </a:lnTo>
                <a:lnTo>
                  <a:pt x="262534" y="110093"/>
                </a:lnTo>
                <a:lnTo>
                  <a:pt x="255418" y="105885"/>
                </a:lnTo>
                <a:lnTo>
                  <a:pt x="245452" y="104482"/>
                </a:lnTo>
                <a:lnTo>
                  <a:pt x="236225" y="105978"/>
                </a:lnTo>
                <a:lnTo>
                  <a:pt x="196648" y="140783"/>
                </a:lnTo>
                <a:lnTo>
                  <a:pt x="178815" y="182511"/>
                </a:lnTo>
                <a:lnTo>
                  <a:pt x="143992" y="351282"/>
                </a:lnTo>
                <a:lnTo>
                  <a:pt x="0" y="351282"/>
                </a:lnTo>
                <a:lnTo>
                  <a:pt x="48552" y="123571"/>
                </a:lnTo>
                <a:lnTo>
                  <a:pt x="59442" y="66981"/>
                </a:lnTo>
                <a:lnTo>
                  <a:pt x="68656" y="8382"/>
                </a:lnTo>
                <a:lnTo>
                  <a:pt x="208953" y="8382"/>
                </a:lnTo>
                <a:lnTo>
                  <a:pt x="207657" y="27131"/>
                </a:lnTo>
                <a:lnTo>
                  <a:pt x="206111" y="43203"/>
                </a:lnTo>
                <a:lnTo>
                  <a:pt x="204313" y="56596"/>
                </a:lnTo>
                <a:lnTo>
                  <a:pt x="202260" y="67310"/>
                </a:lnTo>
                <a:lnTo>
                  <a:pt x="203606" y="67310"/>
                </a:lnTo>
                <a:lnTo>
                  <a:pt x="233113" y="39439"/>
                </a:lnTo>
                <a:lnTo>
                  <a:pt x="266725" y="18084"/>
                </a:lnTo>
                <a:lnTo>
                  <a:pt x="317860" y="1130"/>
                </a:lnTo>
                <a:lnTo>
                  <a:pt x="333857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5762" y="4963934"/>
            <a:ext cx="357505" cy="360045"/>
          </a:xfrm>
          <a:custGeom>
            <a:avLst/>
            <a:gdLst/>
            <a:ahLst/>
            <a:cxnLst/>
            <a:rect l="l" t="t" r="r" b="b"/>
            <a:pathLst>
              <a:path w="357504" h="360045">
                <a:moveTo>
                  <a:pt x="221005" y="0"/>
                </a:moveTo>
                <a:lnTo>
                  <a:pt x="278647" y="6618"/>
                </a:lnTo>
                <a:lnTo>
                  <a:pt x="321640" y="26466"/>
                </a:lnTo>
                <a:lnTo>
                  <a:pt x="348386" y="58689"/>
                </a:lnTo>
                <a:lnTo>
                  <a:pt x="357301" y="102476"/>
                </a:lnTo>
                <a:lnTo>
                  <a:pt x="353920" y="130061"/>
                </a:lnTo>
                <a:lnTo>
                  <a:pt x="326874" y="173924"/>
                </a:lnTo>
                <a:lnTo>
                  <a:pt x="272525" y="203018"/>
                </a:lnTo>
                <a:lnTo>
                  <a:pt x="234530" y="212647"/>
                </a:lnTo>
                <a:lnTo>
                  <a:pt x="189230" y="219091"/>
                </a:lnTo>
                <a:lnTo>
                  <a:pt x="136626" y="222351"/>
                </a:lnTo>
                <a:lnTo>
                  <a:pt x="136626" y="225031"/>
                </a:lnTo>
                <a:lnTo>
                  <a:pt x="161926" y="260098"/>
                </a:lnTo>
                <a:lnTo>
                  <a:pt x="196900" y="266217"/>
                </a:lnTo>
                <a:lnTo>
                  <a:pt x="209740" y="265695"/>
                </a:lnTo>
                <a:lnTo>
                  <a:pt x="255663" y="257848"/>
                </a:lnTo>
                <a:lnTo>
                  <a:pt x="300276" y="243599"/>
                </a:lnTo>
                <a:lnTo>
                  <a:pt x="312089" y="238099"/>
                </a:lnTo>
                <a:lnTo>
                  <a:pt x="292341" y="331520"/>
                </a:lnTo>
                <a:lnTo>
                  <a:pt x="246846" y="347560"/>
                </a:lnTo>
                <a:lnTo>
                  <a:pt x="191581" y="357681"/>
                </a:lnTo>
                <a:lnTo>
                  <a:pt x="154368" y="359651"/>
                </a:lnTo>
                <a:lnTo>
                  <a:pt x="120297" y="357265"/>
                </a:lnTo>
                <a:lnTo>
                  <a:pt x="63705" y="338177"/>
                </a:lnTo>
                <a:lnTo>
                  <a:pt x="23167" y="300629"/>
                </a:lnTo>
                <a:lnTo>
                  <a:pt x="2574" y="248389"/>
                </a:lnTo>
                <a:lnTo>
                  <a:pt x="0" y="216992"/>
                </a:lnTo>
                <a:lnTo>
                  <a:pt x="1769" y="187441"/>
                </a:lnTo>
                <a:lnTo>
                  <a:pt x="15918" y="131858"/>
                </a:lnTo>
                <a:lnTo>
                  <a:pt x="43780" y="81842"/>
                </a:lnTo>
                <a:lnTo>
                  <a:pt x="82795" y="42662"/>
                </a:lnTo>
                <a:lnTo>
                  <a:pt x="132137" y="15451"/>
                </a:lnTo>
                <a:lnTo>
                  <a:pt x="189477" y="1716"/>
                </a:lnTo>
                <a:lnTo>
                  <a:pt x="221005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1150" y="4963934"/>
            <a:ext cx="316865" cy="360045"/>
          </a:xfrm>
          <a:custGeom>
            <a:avLst/>
            <a:gdLst/>
            <a:ahLst/>
            <a:cxnLst/>
            <a:rect l="l" t="t" r="r" b="b"/>
            <a:pathLst>
              <a:path w="316865" h="360045">
                <a:moveTo>
                  <a:pt x="225691" y="0"/>
                </a:moveTo>
                <a:lnTo>
                  <a:pt x="251980" y="1130"/>
                </a:lnTo>
                <a:lnTo>
                  <a:pt x="275924" y="4522"/>
                </a:lnTo>
                <a:lnTo>
                  <a:pt x="297523" y="10174"/>
                </a:lnTo>
                <a:lnTo>
                  <a:pt x="316776" y="18084"/>
                </a:lnTo>
                <a:lnTo>
                  <a:pt x="293674" y="118884"/>
                </a:lnTo>
                <a:lnTo>
                  <a:pt x="281704" y="112583"/>
                </a:lnTo>
                <a:lnTo>
                  <a:pt x="267890" y="108083"/>
                </a:lnTo>
                <a:lnTo>
                  <a:pt x="252233" y="105383"/>
                </a:lnTo>
                <a:lnTo>
                  <a:pt x="234734" y="104482"/>
                </a:lnTo>
                <a:lnTo>
                  <a:pt x="216055" y="106221"/>
                </a:lnTo>
                <a:lnTo>
                  <a:pt x="168935" y="132283"/>
                </a:lnTo>
                <a:lnTo>
                  <a:pt x="143669" y="181314"/>
                </a:lnTo>
                <a:lnTo>
                  <a:pt x="141985" y="200926"/>
                </a:lnTo>
                <a:lnTo>
                  <a:pt x="145543" y="224655"/>
                </a:lnTo>
                <a:lnTo>
                  <a:pt x="156216" y="241606"/>
                </a:lnTo>
                <a:lnTo>
                  <a:pt x="174004" y="251777"/>
                </a:lnTo>
                <a:lnTo>
                  <a:pt x="198907" y="255168"/>
                </a:lnTo>
                <a:lnTo>
                  <a:pt x="207175" y="254865"/>
                </a:lnTo>
                <a:lnTo>
                  <a:pt x="253487" y="244497"/>
                </a:lnTo>
                <a:lnTo>
                  <a:pt x="270230" y="236753"/>
                </a:lnTo>
                <a:lnTo>
                  <a:pt x="250482" y="334200"/>
                </a:lnTo>
                <a:lnTo>
                  <a:pt x="211771" y="349709"/>
                </a:lnTo>
                <a:lnTo>
                  <a:pt x="169649" y="358060"/>
                </a:lnTo>
                <a:lnTo>
                  <a:pt x="142646" y="359651"/>
                </a:lnTo>
                <a:lnTo>
                  <a:pt x="111118" y="357296"/>
                </a:lnTo>
                <a:lnTo>
                  <a:pt x="58801" y="338461"/>
                </a:lnTo>
                <a:lnTo>
                  <a:pt x="21383" y="301375"/>
                </a:lnTo>
                <a:lnTo>
                  <a:pt x="2376" y="249554"/>
                </a:lnTo>
                <a:lnTo>
                  <a:pt x="0" y="218338"/>
                </a:lnTo>
                <a:lnTo>
                  <a:pt x="1809" y="188951"/>
                </a:lnTo>
                <a:lnTo>
                  <a:pt x="16293" y="133701"/>
                </a:lnTo>
                <a:lnTo>
                  <a:pt x="44860" y="83920"/>
                </a:lnTo>
                <a:lnTo>
                  <a:pt x="85127" y="44324"/>
                </a:lnTo>
                <a:lnTo>
                  <a:pt x="136100" y="16110"/>
                </a:lnTo>
                <a:lnTo>
                  <a:pt x="194197" y="1790"/>
                </a:lnTo>
                <a:lnTo>
                  <a:pt x="225691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9295" y="4963934"/>
            <a:ext cx="357505" cy="360045"/>
          </a:xfrm>
          <a:custGeom>
            <a:avLst/>
            <a:gdLst/>
            <a:ahLst/>
            <a:cxnLst/>
            <a:rect l="l" t="t" r="r" b="b"/>
            <a:pathLst>
              <a:path w="357504" h="360045">
                <a:moveTo>
                  <a:pt x="221005" y="0"/>
                </a:moveTo>
                <a:lnTo>
                  <a:pt x="278647" y="6618"/>
                </a:lnTo>
                <a:lnTo>
                  <a:pt x="321640" y="26466"/>
                </a:lnTo>
                <a:lnTo>
                  <a:pt x="348386" y="58689"/>
                </a:lnTo>
                <a:lnTo>
                  <a:pt x="357301" y="102476"/>
                </a:lnTo>
                <a:lnTo>
                  <a:pt x="353920" y="130061"/>
                </a:lnTo>
                <a:lnTo>
                  <a:pt x="326874" y="173924"/>
                </a:lnTo>
                <a:lnTo>
                  <a:pt x="272525" y="203018"/>
                </a:lnTo>
                <a:lnTo>
                  <a:pt x="234530" y="212647"/>
                </a:lnTo>
                <a:lnTo>
                  <a:pt x="189230" y="219091"/>
                </a:lnTo>
                <a:lnTo>
                  <a:pt x="136626" y="222351"/>
                </a:lnTo>
                <a:lnTo>
                  <a:pt x="136626" y="225031"/>
                </a:lnTo>
                <a:lnTo>
                  <a:pt x="161926" y="260098"/>
                </a:lnTo>
                <a:lnTo>
                  <a:pt x="196900" y="266217"/>
                </a:lnTo>
                <a:lnTo>
                  <a:pt x="209740" y="265695"/>
                </a:lnTo>
                <a:lnTo>
                  <a:pt x="255663" y="257848"/>
                </a:lnTo>
                <a:lnTo>
                  <a:pt x="300276" y="243599"/>
                </a:lnTo>
                <a:lnTo>
                  <a:pt x="312089" y="238099"/>
                </a:lnTo>
                <a:lnTo>
                  <a:pt x="292328" y="331520"/>
                </a:lnTo>
                <a:lnTo>
                  <a:pt x="246846" y="347560"/>
                </a:lnTo>
                <a:lnTo>
                  <a:pt x="191581" y="357681"/>
                </a:lnTo>
                <a:lnTo>
                  <a:pt x="154368" y="359651"/>
                </a:lnTo>
                <a:lnTo>
                  <a:pt x="120297" y="357265"/>
                </a:lnTo>
                <a:lnTo>
                  <a:pt x="63705" y="338177"/>
                </a:lnTo>
                <a:lnTo>
                  <a:pt x="23167" y="300629"/>
                </a:lnTo>
                <a:lnTo>
                  <a:pt x="2574" y="248389"/>
                </a:lnTo>
                <a:lnTo>
                  <a:pt x="0" y="216992"/>
                </a:lnTo>
                <a:lnTo>
                  <a:pt x="1769" y="187441"/>
                </a:lnTo>
                <a:lnTo>
                  <a:pt x="15918" y="131858"/>
                </a:lnTo>
                <a:lnTo>
                  <a:pt x="43780" y="81842"/>
                </a:lnTo>
                <a:lnTo>
                  <a:pt x="82795" y="42662"/>
                </a:lnTo>
                <a:lnTo>
                  <a:pt x="132137" y="15451"/>
                </a:lnTo>
                <a:lnTo>
                  <a:pt x="189477" y="1716"/>
                </a:lnTo>
                <a:lnTo>
                  <a:pt x="221005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99095" y="4930381"/>
            <a:ext cx="114680" cy="1977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51843" y="4920665"/>
            <a:ext cx="132422" cy="1387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32028" y="4859134"/>
            <a:ext cx="293370" cy="464820"/>
          </a:xfrm>
          <a:custGeom>
            <a:avLst/>
            <a:gdLst/>
            <a:ahLst/>
            <a:cxnLst/>
            <a:rect l="l" t="t" r="r" b="b"/>
            <a:pathLst>
              <a:path w="293370" h="464820">
                <a:moveTo>
                  <a:pt x="237756" y="0"/>
                </a:moveTo>
                <a:lnTo>
                  <a:pt x="213982" y="113182"/>
                </a:lnTo>
                <a:lnTo>
                  <a:pt x="293344" y="113182"/>
                </a:lnTo>
                <a:lnTo>
                  <a:pt x="269570" y="211962"/>
                </a:lnTo>
                <a:lnTo>
                  <a:pt x="192544" y="211962"/>
                </a:lnTo>
                <a:lnTo>
                  <a:pt x="172796" y="305053"/>
                </a:lnTo>
                <a:lnTo>
                  <a:pt x="170738" y="315374"/>
                </a:lnTo>
                <a:lnTo>
                  <a:pt x="169270" y="324562"/>
                </a:lnTo>
                <a:lnTo>
                  <a:pt x="168390" y="332619"/>
                </a:lnTo>
                <a:lnTo>
                  <a:pt x="168097" y="339547"/>
                </a:lnTo>
                <a:lnTo>
                  <a:pt x="169583" y="348481"/>
                </a:lnTo>
                <a:lnTo>
                  <a:pt x="174040" y="354863"/>
                </a:lnTo>
                <a:lnTo>
                  <a:pt x="181470" y="358692"/>
                </a:lnTo>
                <a:lnTo>
                  <a:pt x="191871" y="359968"/>
                </a:lnTo>
                <a:lnTo>
                  <a:pt x="202275" y="359383"/>
                </a:lnTo>
                <a:lnTo>
                  <a:pt x="213390" y="357625"/>
                </a:lnTo>
                <a:lnTo>
                  <a:pt x="225216" y="354696"/>
                </a:lnTo>
                <a:lnTo>
                  <a:pt x="237756" y="350596"/>
                </a:lnTo>
                <a:lnTo>
                  <a:pt x="217322" y="449376"/>
                </a:lnTo>
                <a:lnTo>
                  <a:pt x="172618" y="459930"/>
                </a:lnTo>
                <a:lnTo>
                  <a:pt x="132468" y="464168"/>
                </a:lnTo>
                <a:lnTo>
                  <a:pt x="120548" y="464451"/>
                </a:lnTo>
                <a:lnTo>
                  <a:pt x="77333" y="458612"/>
                </a:lnTo>
                <a:lnTo>
                  <a:pt x="46464" y="441094"/>
                </a:lnTo>
                <a:lnTo>
                  <a:pt x="27942" y="411896"/>
                </a:lnTo>
                <a:lnTo>
                  <a:pt x="21767" y="371017"/>
                </a:lnTo>
                <a:lnTo>
                  <a:pt x="22050" y="364262"/>
                </a:lnTo>
                <a:lnTo>
                  <a:pt x="29584" y="318574"/>
                </a:lnTo>
                <a:lnTo>
                  <a:pt x="42394" y="256961"/>
                </a:lnTo>
                <a:lnTo>
                  <a:pt x="51904" y="211962"/>
                </a:lnTo>
                <a:lnTo>
                  <a:pt x="0" y="211962"/>
                </a:lnTo>
                <a:lnTo>
                  <a:pt x="23774" y="113182"/>
                </a:lnTo>
                <a:lnTo>
                  <a:pt x="72669" y="113182"/>
                </a:lnTo>
                <a:lnTo>
                  <a:pt x="89077" y="34150"/>
                </a:lnTo>
                <a:lnTo>
                  <a:pt x="237756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60411" y="4835016"/>
            <a:ext cx="501015" cy="480695"/>
          </a:xfrm>
          <a:custGeom>
            <a:avLst/>
            <a:gdLst/>
            <a:ahLst/>
            <a:cxnLst/>
            <a:rect l="l" t="t" r="r" b="b"/>
            <a:pathLst>
              <a:path w="501015" h="480695">
                <a:moveTo>
                  <a:pt x="266560" y="0"/>
                </a:moveTo>
                <a:lnTo>
                  <a:pt x="446379" y="0"/>
                </a:lnTo>
                <a:lnTo>
                  <a:pt x="500621" y="480199"/>
                </a:lnTo>
                <a:lnTo>
                  <a:pt x="353288" y="480199"/>
                </a:lnTo>
                <a:lnTo>
                  <a:pt x="346252" y="391794"/>
                </a:lnTo>
                <a:lnTo>
                  <a:pt x="202260" y="391794"/>
                </a:lnTo>
                <a:lnTo>
                  <a:pt x="159067" y="480199"/>
                </a:lnTo>
                <a:lnTo>
                  <a:pt x="0" y="480199"/>
                </a:lnTo>
                <a:lnTo>
                  <a:pt x="266560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5394" y="4835016"/>
            <a:ext cx="459105" cy="480695"/>
          </a:xfrm>
          <a:custGeom>
            <a:avLst/>
            <a:gdLst/>
            <a:ahLst/>
            <a:cxnLst/>
            <a:rect l="l" t="t" r="r" b="b"/>
            <a:pathLst>
              <a:path w="459104" h="480695">
                <a:moveTo>
                  <a:pt x="101473" y="0"/>
                </a:moveTo>
                <a:lnTo>
                  <a:pt x="289991" y="0"/>
                </a:lnTo>
                <a:lnTo>
                  <a:pt x="327646" y="2031"/>
                </a:lnTo>
                <a:lnTo>
                  <a:pt x="389768" y="18275"/>
                </a:lnTo>
                <a:lnTo>
                  <a:pt x="433714" y="50400"/>
                </a:lnTo>
                <a:lnTo>
                  <a:pt x="455978" y="96273"/>
                </a:lnTo>
                <a:lnTo>
                  <a:pt x="458762" y="124231"/>
                </a:lnTo>
                <a:lnTo>
                  <a:pt x="456409" y="150544"/>
                </a:lnTo>
                <a:lnTo>
                  <a:pt x="437577" y="197260"/>
                </a:lnTo>
                <a:lnTo>
                  <a:pt x="400701" y="235348"/>
                </a:lnTo>
                <a:lnTo>
                  <a:pt x="350552" y="260295"/>
                </a:lnTo>
                <a:lnTo>
                  <a:pt x="320801" y="267563"/>
                </a:lnTo>
                <a:lnTo>
                  <a:pt x="320801" y="268897"/>
                </a:lnTo>
                <a:lnTo>
                  <a:pt x="363750" y="300043"/>
                </a:lnTo>
                <a:lnTo>
                  <a:pt x="387438" y="354622"/>
                </a:lnTo>
                <a:lnTo>
                  <a:pt x="414235" y="480199"/>
                </a:lnTo>
                <a:lnTo>
                  <a:pt x="260527" y="480199"/>
                </a:lnTo>
                <a:lnTo>
                  <a:pt x="242785" y="373379"/>
                </a:lnTo>
                <a:lnTo>
                  <a:pt x="239547" y="359199"/>
                </a:lnTo>
                <a:lnTo>
                  <a:pt x="215248" y="320371"/>
                </a:lnTo>
                <a:lnTo>
                  <a:pt x="181495" y="311429"/>
                </a:lnTo>
                <a:lnTo>
                  <a:pt x="180162" y="311429"/>
                </a:lnTo>
                <a:lnTo>
                  <a:pt x="144665" y="480199"/>
                </a:lnTo>
                <a:lnTo>
                  <a:pt x="0" y="480199"/>
                </a:lnTo>
                <a:lnTo>
                  <a:pt x="101473" y="0"/>
                </a:lnTo>
                <a:close/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3414" y="4807559"/>
            <a:ext cx="452755" cy="516255"/>
          </a:xfrm>
          <a:custGeom>
            <a:avLst/>
            <a:gdLst/>
            <a:ahLst/>
            <a:cxnLst/>
            <a:rect l="l" t="t" r="r" b="b"/>
            <a:pathLst>
              <a:path w="452754" h="516254">
                <a:moveTo>
                  <a:pt x="310756" y="0"/>
                </a:moveTo>
                <a:lnTo>
                  <a:pt x="452729" y="0"/>
                </a:lnTo>
                <a:lnTo>
                  <a:pt x="371030" y="387096"/>
                </a:lnTo>
                <a:lnTo>
                  <a:pt x="368447" y="399785"/>
                </a:lnTo>
                <a:lnTo>
                  <a:pt x="361823" y="447382"/>
                </a:lnTo>
                <a:lnTo>
                  <a:pt x="358204" y="494974"/>
                </a:lnTo>
                <a:lnTo>
                  <a:pt x="357962" y="507657"/>
                </a:lnTo>
                <a:lnTo>
                  <a:pt x="216662" y="507657"/>
                </a:lnTo>
                <a:lnTo>
                  <a:pt x="216974" y="499827"/>
                </a:lnTo>
                <a:lnTo>
                  <a:pt x="217912" y="487060"/>
                </a:lnTo>
                <a:lnTo>
                  <a:pt x="219480" y="469355"/>
                </a:lnTo>
                <a:lnTo>
                  <a:pt x="221678" y="446709"/>
                </a:lnTo>
                <a:lnTo>
                  <a:pt x="220345" y="446709"/>
                </a:lnTo>
                <a:lnTo>
                  <a:pt x="194472" y="477037"/>
                </a:lnTo>
                <a:lnTo>
                  <a:pt x="166762" y="498698"/>
                </a:lnTo>
                <a:lnTo>
                  <a:pt x="137211" y="511694"/>
                </a:lnTo>
                <a:lnTo>
                  <a:pt x="105816" y="516026"/>
                </a:lnTo>
                <a:lnTo>
                  <a:pt x="82240" y="513849"/>
                </a:lnTo>
                <a:lnTo>
                  <a:pt x="43312" y="496438"/>
                </a:lnTo>
                <a:lnTo>
                  <a:pt x="15730" y="462074"/>
                </a:lnTo>
                <a:lnTo>
                  <a:pt x="1747" y="413515"/>
                </a:lnTo>
                <a:lnTo>
                  <a:pt x="0" y="384086"/>
                </a:lnTo>
                <a:lnTo>
                  <a:pt x="1852" y="351677"/>
                </a:lnTo>
                <a:lnTo>
                  <a:pt x="16668" y="292322"/>
                </a:lnTo>
                <a:lnTo>
                  <a:pt x="45957" y="240821"/>
                </a:lnTo>
                <a:lnTo>
                  <a:pt x="87652" y="200555"/>
                </a:lnTo>
                <a:lnTo>
                  <a:pt x="140673" y="172394"/>
                </a:lnTo>
                <a:lnTo>
                  <a:pt x="200699" y="158155"/>
                </a:lnTo>
                <a:lnTo>
                  <a:pt x="233070" y="156375"/>
                </a:lnTo>
                <a:lnTo>
                  <a:pt x="236194" y="156375"/>
                </a:lnTo>
                <a:lnTo>
                  <a:pt x="243941" y="156718"/>
                </a:lnTo>
                <a:lnTo>
                  <a:pt x="256336" y="157391"/>
                </a:lnTo>
                <a:lnTo>
                  <a:pt x="268732" y="158051"/>
                </a:lnTo>
                <a:lnTo>
                  <a:pt x="275374" y="158724"/>
                </a:lnTo>
                <a:lnTo>
                  <a:pt x="276263" y="159397"/>
                </a:lnTo>
                <a:lnTo>
                  <a:pt x="310756" y="0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5503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B7B57"/>
                </a:solidFill>
              </a:rPr>
              <a:t>Contact </a:t>
            </a:r>
            <a:r>
              <a:rPr sz="3200" spc="-25" dirty="0">
                <a:solidFill>
                  <a:srgbClr val="8B7B57"/>
                </a:solidFill>
              </a:rPr>
              <a:t>Forming</a:t>
            </a:r>
            <a:r>
              <a:rPr sz="3200" spc="-60" dirty="0">
                <a:solidFill>
                  <a:srgbClr val="8B7B57"/>
                </a:solidFill>
              </a:rPr>
              <a:t> </a:t>
            </a:r>
            <a:r>
              <a:rPr sz="3200" dirty="0">
                <a:solidFill>
                  <a:srgbClr val="8B7B57"/>
                </a:solidFill>
              </a:rPr>
              <a:t>Instruments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592692" y="6454965"/>
            <a:ext cx="297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rbel"/>
                <a:cs typeface="Corbel"/>
              </a:rPr>
              <a:t>1</a:t>
            </a:r>
            <a:r>
              <a:rPr sz="1400" b="1" spc="-5" dirty="0">
                <a:latin typeface="Corbel"/>
                <a:cs typeface="Corbel"/>
              </a:rPr>
              <a:t>00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553" y="1351981"/>
            <a:ext cx="1000442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37615" algn="l"/>
                <a:tab pos="1815464" algn="l"/>
                <a:tab pos="2875915" algn="l"/>
                <a:tab pos="4627245" algn="l"/>
                <a:tab pos="5962015" algn="l"/>
                <a:tab pos="6382385" algn="l"/>
                <a:tab pos="7345680" algn="l"/>
                <a:tab pos="8148955" algn="l"/>
                <a:tab pos="9397365" algn="l"/>
              </a:tabLst>
            </a:pPr>
            <a:r>
              <a:rPr sz="2400" spc="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se	a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	s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ia</a:t>
            </a:r>
            <a:r>
              <a:rPr sz="2400" dirty="0">
                <a:latin typeface="Cambria"/>
                <a:cs typeface="Cambria"/>
              </a:rPr>
              <a:t>l	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5" dirty="0">
                <a:latin typeface="Cambria"/>
                <a:cs typeface="Cambria"/>
              </a:rPr>
              <a:t>ent</a:t>
            </a:r>
            <a:r>
              <a:rPr sz="2400" dirty="0">
                <a:latin typeface="Cambria"/>
                <a:cs typeface="Cambria"/>
              </a:rPr>
              <a:t>s	d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gned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o	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ea</a:t>
            </a:r>
            <a:r>
              <a:rPr sz="2400" spc="-2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e	g</a:t>
            </a:r>
            <a:r>
              <a:rPr sz="2400" spc="-5" dirty="0">
                <a:latin typeface="Cambria"/>
                <a:cs typeface="Cambria"/>
              </a:rPr>
              <a:t>oo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5" dirty="0">
                <a:latin typeface="Cambria"/>
                <a:cs typeface="Cambria"/>
              </a:rPr>
              <a:t>co</a:t>
            </a:r>
            <a:r>
              <a:rPr sz="2400" dirty="0">
                <a:latin typeface="Cambria"/>
                <a:cs typeface="Cambria"/>
              </a:rPr>
              <a:t>nta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ts	w</a:t>
            </a:r>
            <a:r>
              <a:rPr sz="2400" spc="5" dirty="0">
                <a:latin typeface="Cambria"/>
                <a:cs typeface="Cambria"/>
              </a:rPr>
              <a:t>ith  </a:t>
            </a:r>
            <a:r>
              <a:rPr sz="2400" spc="-5" dirty="0">
                <a:latin typeface="Cambria"/>
                <a:cs typeface="Cambria"/>
              </a:rPr>
              <a:t>posterior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composites.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They push the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25" dirty="0">
                <a:latin typeface="Cambria"/>
                <a:cs typeface="Cambria"/>
              </a:rPr>
              <a:t>toward </a:t>
            </a:r>
            <a:r>
              <a:rPr sz="2400" spc="-5" dirty="0">
                <a:latin typeface="Cambria"/>
                <a:cs typeface="Cambria"/>
              </a:rPr>
              <a:t>the contact </a:t>
            </a:r>
            <a:r>
              <a:rPr sz="2400" spc="-10" dirty="0">
                <a:latin typeface="Cambria"/>
                <a:cs typeface="Cambria"/>
              </a:rPr>
              <a:t>area </a:t>
            </a:r>
            <a:r>
              <a:rPr sz="2400" dirty="0">
                <a:latin typeface="Cambria"/>
                <a:cs typeface="Cambria"/>
              </a:rPr>
              <a:t>during </a:t>
            </a:r>
            <a:r>
              <a:rPr sz="2400" spc="-5" dirty="0">
                <a:latin typeface="Cambria"/>
                <a:cs typeface="Cambria"/>
              </a:rPr>
              <a:t>light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curing.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mbria"/>
                <a:cs typeface="Cambria"/>
              </a:rPr>
              <a:t>Eg: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5" dirty="0">
                <a:latin typeface="Cambria"/>
                <a:cs typeface="Cambria"/>
              </a:rPr>
              <a:t>Contact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Pro</a:t>
            </a:r>
            <a:endParaRPr sz="2400">
              <a:latin typeface="Cambria"/>
              <a:cs typeface="Cambria"/>
            </a:endParaRPr>
          </a:p>
          <a:p>
            <a:pPr marL="12134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2400" spc="-10" dirty="0">
                <a:latin typeface="Cambria"/>
                <a:cs typeface="Cambria"/>
              </a:rPr>
              <a:t>Optra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contact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6456" y="3471671"/>
            <a:ext cx="4858511" cy="3044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54368" y="3529584"/>
            <a:ext cx="4672253" cy="2874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8366" y="3513582"/>
            <a:ext cx="4719955" cy="2906395"/>
          </a:xfrm>
          <a:custGeom>
            <a:avLst/>
            <a:gdLst/>
            <a:ahLst/>
            <a:cxnLst/>
            <a:rect l="l" t="t" r="r" b="b"/>
            <a:pathLst>
              <a:path w="4719955" h="2906395">
                <a:moveTo>
                  <a:pt x="0" y="0"/>
                </a:moveTo>
                <a:lnTo>
                  <a:pt x="4719828" y="0"/>
                </a:lnTo>
                <a:lnTo>
                  <a:pt x="4719828" y="2906268"/>
                </a:lnTo>
                <a:lnTo>
                  <a:pt x="0" y="290626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2571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B7B57"/>
                </a:solidFill>
              </a:rPr>
              <a:t>Contact</a:t>
            </a:r>
            <a:r>
              <a:rPr sz="3200" spc="-65" dirty="0">
                <a:solidFill>
                  <a:srgbClr val="8B7B57"/>
                </a:solidFill>
              </a:rPr>
              <a:t> </a:t>
            </a:r>
            <a:r>
              <a:rPr sz="3200" dirty="0">
                <a:solidFill>
                  <a:srgbClr val="8B7B57"/>
                </a:solidFill>
              </a:rPr>
              <a:t>Rings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608440" y="6513374"/>
            <a:ext cx="2679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dirty="0">
                <a:latin typeface="Corbel"/>
                <a:cs typeface="Corbel"/>
              </a:rPr>
              <a:t>1</a:t>
            </a:r>
            <a:r>
              <a:rPr sz="1400" b="1" spc="-5" dirty="0">
                <a:latin typeface="Corbel"/>
                <a:cs typeface="Corbel"/>
              </a:rPr>
              <a:t>01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4468" y="1257852"/>
            <a:ext cx="1021143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5" dirty="0">
                <a:latin typeface="Cambria"/>
                <a:cs typeface="Cambria"/>
              </a:rPr>
              <a:t>Work </a:t>
            </a:r>
            <a:r>
              <a:rPr sz="2400" spc="-25" dirty="0">
                <a:latin typeface="Cambria"/>
                <a:cs typeface="Cambria"/>
              </a:rPr>
              <a:t>by </a:t>
            </a:r>
            <a:r>
              <a:rPr sz="2400" spc="-10" dirty="0">
                <a:latin typeface="Cambria"/>
                <a:cs typeface="Cambria"/>
              </a:rPr>
              <a:t>providing </a:t>
            </a:r>
            <a:r>
              <a:rPr sz="2400" spc="-5" dirty="0">
                <a:latin typeface="Cambria"/>
                <a:cs typeface="Cambria"/>
              </a:rPr>
              <a:t>slight separation of the contacting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71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310640" algn="l"/>
                <a:tab pos="2272665" algn="l"/>
                <a:tab pos="3368040" algn="l"/>
                <a:tab pos="4243070" algn="l"/>
                <a:tab pos="4890770" algn="l"/>
                <a:tab pos="6176645" algn="l"/>
                <a:tab pos="7123430" algn="l"/>
                <a:tab pos="8218805" algn="l"/>
                <a:tab pos="8797925" algn="l"/>
                <a:tab pos="9625965" algn="l"/>
              </a:tabLst>
            </a:pPr>
            <a:r>
              <a:rPr sz="2400" spc="-5" dirty="0">
                <a:latin typeface="Cambria"/>
                <a:cs typeface="Cambria"/>
              </a:rPr>
              <a:t>Sp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ng	a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-10" dirty="0">
                <a:latin typeface="Cambria"/>
                <a:cs typeface="Cambria"/>
              </a:rPr>
              <a:t>ti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a</a:t>
            </a:r>
            <a:r>
              <a:rPr sz="2400" spc="-5" dirty="0">
                <a:latin typeface="Cambria"/>
                <a:cs typeface="Cambria"/>
              </a:rPr>
              <a:t>ppl</a:t>
            </a:r>
            <a:r>
              <a:rPr sz="2400" dirty="0">
                <a:latin typeface="Cambria"/>
                <a:cs typeface="Cambria"/>
              </a:rPr>
              <a:t>i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qu</a:t>
            </a:r>
            <a:r>
              <a:rPr sz="2400" spc="5" dirty="0">
                <a:latin typeface="Cambria"/>
                <a:cs typeface="Cambria"/>
              </a:rPr>
              <a:t>a</a:t>
            </a:r>
            <a:r>
              <a:rPr sz="2400" dirty="0">
                <a:latin typeface="Cambria"/>
                <a:cs typeface="Cambria"/>
              </a:rPr>
              <a:t>l	and	</a:t>
            </a:r>
            <a:r>
              <a:rPr sz="2400" spc="-5" dirty="0">
                <a:latin typeface="Cambria"/>
                <a:cs typeface="Cambria"/>
              </a:rPr>
              <a:t>oppo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35" dirty="0">
                <a:latin typeface="Cambria"/>
                <a:cs typeface="Cambria"/>
              </a:rPr>
              <a:t>f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	a</a:t>
            </a:r>
            <a:r>
              <a:rPr sz="2400" spc="-25" dirty="0">
                <a:latin typeface="Cambria"/>
                <a:cs typeface="Cambria"/>
              </a:rPr>
              <a:t>g</a:t>
            </a:r>
            <a:r>
              <a:rPr sz="2400" dirty="0">
                <a:latin typeface="Cambria"/>
                <a:cs typeface="Cambria"/>
              </a:rPr>
              <a:t>ai</a:t>
            </a:r>
            <a:r>
              <a:rPr sz="2400" spc="-1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st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ee</a:t>
            </a:r>
            <a:r>
              <a:rPr sz="2400" spc="-1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h	t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u</a:t>
            </a:r>
            <a:r>
              <a:rPr sz="2400" dirty="0">
                <a:latin typeface="Cambria"/>
                <a:cs typeface="Cambria"/>
              </a:rPr>
              <a:t>s  </a:t>
            </a:r>
            <a:r>
              <a:rPr sz="2400" spc="-10" dirty="0">
                <a:latin typeface="Cambria"/>
                <a:cs typeface="Cambria"/>
              </a:rPr>
              <a:t>providing </a:t>
            </a:r>
            <a:r>
              <a:rPr sz="2400" spc="-5" dirty="0">
                <a:latin typeface="Cambria"/>
                <a:cs typeface="Cambria"/>
              </a:rPr>
              <a:t>optimum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separation.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After </a:t>
            </a:r>
            <a:r>
              <a:rPr sz="2400" spc="-10" dirty="0">
                <a:latin typeface="Cambria"/>
                <a:cs typeface="Cambria"/>
              </a:rPr>
              <a:t>separation, </a:t>
            </a:r>
            <a:r>
              <a:rPr sz="2400" spc="-5" dirty="0">
                <a:latin typeface="Cambria"/>
                <a:cs typeface="Cambria"/>
              </a:rPr>
              <a:t>the composite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incrementally </a:t>
            </a:r>
            <a:r>
              <a:rPr sz="2400" spc="-5" dirty="0">
                <a:latin typeface="Cambria"/>
                <a:cs typeface="Cambria"/>
              </a:rPr>
              <a:t>built and </a:t>
            </a:r>
            <a:r>
              <a:rPr sz="2400" spc="-10" dirty="0">
                <a:latin typeface="Cambria"/>
                <a:cs typeface="Cambria"/>
              </a:rPr>
              <a:t>cured </a:t>
            </a:r>
            <a:r>
              <a:rPr sz="2400" spc="-5" dirty="0">
                <a:latin typeface="Cambria"/>
                <a:cs typeface="Cambria"/>
              </a:rPr>
              <a:t>in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5" dirty="0">
                <a:latin typeface="Cambria"/>
                <a:cs typeface="Cambria"/>
              </a:rPr>
              <a:t>passive  </a:t>
            </a:r>
            <a:r>
              <a:rPr sz="2400" spc="-35" dirty="0">
                <a:latin typeface="Cambria"/>
                <a:cs typeface="Cambria"/>
              </a:rPr>
              <a:t>manner.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Finally,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ring is </a:t>
            </a:r>
            <a:r>
              <a:rPr sz="2400" spc="-20" dirty="0">
                <a:latin typeface="Cambria"/>
                <a:cs typeface="Cambria"/>
              </a:rPr>
              <a:t>removed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and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mbria"/>
                <a:cs typeface="Cambria"/>
              </a:rPr>
              <a:t>the teeth </a:t>
            </a:r>
            <a:r>
              <a:rPr sz="2400" spc="-15" dirty="0">
                <a:latin typeface="Cambria"/>
                <a:cs typeface="Cambria"/>
              </a:rPr>
              <a:t>are brought </a:t>
            </a:r>
            <a:r>
              <a:rPr sz="2400" spc="-5" dirty="0">
                <a:latin typeface="Cambria"/>
                <a:cs typeface="Cambria"/>
              </a:rPr>
              <a:t>back into</a:t>
            </a:r>
            <a:r>
              <a:rPr sz="2400" spc="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contact.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2656" y="4215384"/>
            <a:ext cx="5419344" cy="2519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0568" y="4273296"/>
            <a:ext cx="5237491" cy="2348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4566" y="4257294"/>
            <a:ext cx="5285740" cy="2380615"/>
          </a:xfrm>
          <a:custGeom>
            <a:avLst/>
            <a:gdLst/>
            <a:ahLst/>
            <a:cxnLst/>
            <a:rect l="l" t="t" r="r" b="b"/>
            <a:pathLst>
              <a:path w="5285740" h="2380615">
                <a:moveTo>
                  <a:pt x="0" y="0"/>
                </a:moveTo>
                <a:lnTo>
                  <a:pt x="5285232" y="0"/>
                </a:lnTo>
                <a:lnTo>
                  <a:pt x="5285232" y="2380487"/>
                </a:lnTo>
                <a:lnTo>
                  <a:pt x="0" y="2380487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7" y="513976"/>
            <a:ext cx="5935980" cy="13512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According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their </a:t>
            </a:r>
            <a:r>
              <a:rPr sz="2400" spc="-10" dirty="0">
                <a:latin typeface="Cambria"/>
                <a:cs typeface="Cambria"/>
              </a:rPr>
              <a:t>evolution, </a:t>
            </a:r>
            <a:r>
              <a:rPr sz="2400" spc="-5" dirty="0">
                <a:latin typeface="Cambria"/>
                <a:cs typeface="Cambria"/>
              </a:rPr>
              <a:t>categorized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</a:t>
            </a:r>
            <a:endParaRPr sz="2400">
              <a:latin typeface="Cambria"/>
              <a:cs typeface="Cambria"/>
            </a:endParaRPr>
          </a:p>
          <a:p>
            <a:pPr marL="2013585" lvl="1" indent="-1727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dirty="0">
                <a:latin typeface="Cambria"/>
                <a:cs typeface="Cambria"/>
              </a:rPr>
              <a:t>First </a:t>
            </a:r>
            <a:r>
              <a:rPr sz="2400" spc="-5" dirty="0">
                <a:latin typeface="Cambria"/>
                <a:cs typeface="Cambria"/>
              </a:rPr>
              <a:t>generation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systems</a:t>
            </a:r>
            <a:endParaRPr sz="2400">
              <a:latin typeface="Cambria"/>
              <a:cs typeface="Cambria"/>
            </a:endParaRPr>
          </a:p>
          <a:p>
            <a:pPr marL="2013585" lvl="1" indent="-173355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014220" algn="l"/>
              </a:tabLst>
            </a:pPr>
            <a:r>
              <a:rPr sz="2400" spc="-5" dirty="0">
                <a:latin typeface="Cambria"/>
                <a:cs typeface="Cambria"/>
              </a:rPr>
              <a:t>Second-generation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systems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5447" y="2799976"/>
            <a:ext cx="346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First </a:t>
            </a: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generation</a:t>
            </a:r>
            <a:r>
              <a:rPr sz="2400" b="1" spc="-3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systems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5447" y="3604648"/>
            <a:ext cx="3786504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771014" algn="l"/>
              </a:tabLst>
            </a:pPr>
            <a:r>
              <a:rPr sz="2400" dirty="0">
                <a:latin typeface="Times New Roman"/>
                <a:cs typeface="Times New Roman"/>
              </a:rPr>
              <a:t>Introduced	in the late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1990s 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:-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Palodent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Bitine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Contact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matrix</a:t>
            </a: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Composi-Tight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0583" y="4648200"/>
            <a:ext cx="4361687" cy="176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8495" y="4706111"/>
            <a:ext cx="4182617" cy="1592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0583" y="2674620"/>
            <a:ext cx="4354067" cy="2040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8495" y="2732532"/>
            <a:ext cx="4170845" cy="18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62493" y="2716529"/>
            <a:ext cx="4215765" cy="1902460"/>
          </a:xfrm>
          <a:prstGeom prst="rect">
            <a:avLst/>
          </a:prstGeom>
          <a:ln w="32003">
            <a:solidFill>
              <a:srgbClr val="00000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14"/>
              </a:spcBef>
            </a:pPr>
            <a:r>
              <a:rPr sz="1800" b="1" spc="-10" dirty="0">
                <a:latin typeface="Cambria"/>
                <a:cs typeface="Cambria"/>
              </a:rPr>
              <a:t>Palodent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Bitine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45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2493" y="4690109"/>
            <a:ext cx="4223385" cy="1624965"/>
          </a:xfrm>
          <a:prstGeom prst="rect">
            <a:avLst/>
          </a:prstGeom>
          <a:ln w="3200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ts val="2095"/>
              </a:lnSpc>
            </a:pPr>
            <a:r>
              <a:rPr sz="1800" b="1" spc="-5" dirty="0">
                <a:latin typeface="Cambria"/>
                <a:cs typeface="Cambria"/>
              </a:rPr>
              <a:t>Composi-Tight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7" y="590176"/>
            <a:ext cx="4318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Palodent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BiTine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I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and BiTine</a:t>
            </a:r>
            <a:r>
              <a:rPr sz="2400" b="1" spc="-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II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2999" y="1916056"/>
            <a:ext cx="1488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9180" algn="l"/>
              </a:tabLst>
            </a:pPr>
            <a:r>
              <a:rPr sz="2400" spc="-25" dirty="0">
                <a:latin typeface="Cambria"/>
                <a:cs typeface="Cambria"/>
              </a:rPr>
              <a:t>w</a:t>
            </a:r>
            <a:r>
              <a:rPr sz="2400" spc="-10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h	a</a:t>
            </a:r>
            <a:r>
              <a:rPr sz="2400" spc="-35" dirty="0">
                <a:latin typeface="Cambria"/>
                <a:cs typeface="Cambria"/>
              </a:rPr>
              <a:t>re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5447" y="1397896"/>
            <a:ext cx="456374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First </a:t>
            </a:r>
            <a:r>
              <a:rPr sz="2400" spc="-10" dirty="0">
                <a:latin typeface="Cambria"/>
                <a:cs typeface="Cambria"/>
              </a:rPr>
              <a:t>system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spc="-20" dirty="0">
                <a:latin typeface="Cambria"/>
                <a:cs typeface="Cambria"/>
              </a:rPr>
              <a:t>was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available.</a:t>
            </a:r>
            <a:endParaRPr sz="24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284605" algn="l"/>
                <a:tab pos="2150745" algn="l"/>
                <a:tab pos="3913504" algn="l"/>
              </a:tabLst>
            </a:pPr>
            <a:r>
              <a:rPr sz="2400" spc="-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gs	</a:t>
            </a:r>
            <a:r>
              <a:rPr sz="2400" spc="-5" dirty="0">
                <a:latin typeface="Cambria"/>
                <a:cs typeface="Cambria"/>
              </a:rPr>
              <a:t>h</a:t>
            </a:r>
            <a:r>
              <a:rPr sz="2400" spc="-45" dirty="0">
                <a:latin typeface="Cambria"/>
                <a:cs typeface="Cambria"/>
              </a:rPr>
              <a:t>a</a:t>
            </a:r>
            <a:r>
              <a:rPr sz="2400" spc="-60" dirty="0">
                <a:latin typeface="Cambria"/>
                <a:cs typeface="Cambria"/>
              </a:rPr>
              <a:t>v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dirty="0">
                <a:latin typeface="Cambria"/>
                <a:cs typeface="Cambria"/>
              </a:rPr>
              <a:t>tang</a:t>
            </a:r>
            <a:r>
              <a:rPr sz="2400" spc="-20" dirty="0">
                <a:latin typeface="Cambria"/>
                <a:cs typeface="Cambria"/>
              </a:rPr>
              <a:t>u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ar	</a:t>
            </a:r>
            <a:r>
              <a:rPr sz="2400" spc="-10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i</a:t>
            </a:r>
            <a:r>
              <a:rPr sz="2400" spc="-10" dirty="0">
                <a:latin typeface="Cambria"/>
                <a:cs typeface="Cambria"/>
              </a:rPr>
              <a:t>n</a:t>
            </a:r>
            <a:r>
              <a:rPr sz="2400" dirty="0">
                <a:latin typeface="Cambria"/>
                <a:cs typeface="Cambria"/>
              </a:rPr>
              <a:t>es  </a:t>
            </a:r>
            <a:r>
              <a:rPr sz="2400" spc="-10" dirty="0">
                <a:latin typeface="Cambria"/>
                <a:cs typeface="Cambria"/>
              </a:rPr>
              <a:t>parallel.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5447" y="2647576"/>
            <a:ext cx="6290945" cy="32562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Provide </a:t>
            </a:r>
            <a:r>
              <a:rPr sz="2400" spc="-5" dirty="0">
                <a:latin typeface="Cambria"/>
                <a:cs typeface="Cambria"/>
              </a:rPr>
              <a:t>optimum separation (0.55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kg/mm).</a:t>
            </a:r>
            <a:endParaRPr sz="2400">
              <a:latin typeface="Cambria"/>
              <a:cs typeface="Cambri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Lack </a:t>
            </a:r>
            <a:r>
              <a:rPr sz="2400" spc="-20" dirty="0">
                <a:latin typeface="Cambria"/>
                <a:cs typeface="Cambria"/>
              </a:rPr>
              <a:t>retentive </a:t>
            </a:r>
            <a:r>
              <a:rPr sz="2400" dirty="0">
                <a:latin typeface="Cambria"/>
                <a:cs typeface="Cambria"/>
              </a:rPr>
              <a:t>design </a:t>
            </a:r>
            <a:r>
              <a:rPr sz="2400" spc="-5" dirty="0">
                <a:latin typeface="Cambria"/>
                <a:cs typeface="Cambria"/>
              </a:rPr>
              <a:t>because of the </a:t>
            </a:r>
            <a:r>
              <a:rPr sz="2400" spc="-10" dirty="0">
                <a:latin typeface="Cambria"/>
                <a:cs typeface="Cambria"/>
              </a:rPr>
              <a:t>parallel  </a:t>
            </a:r>
            <a:r>
              <a:rPr sz="2400" spc="-5" dirty="0">
                <a:latin typeface="Cambria"/>
                <a:cs typeface="Cambria"/>
              </a:rPr>
              <a:t>tines </a:t>
            </a:r>
            <a:r>
              <a:rPr sz="2400" spc="-10" dirty="0">
                <a:latin typeface="Cambria"/>
                <a:cs typeface="Cambria"/>
              </a:rPr>
              <a:t>but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10" dirty="0">
                <a:latin typeface="Cambria"/>
                <a:cs typeface="Cambria"/>
              </a:rPr>
              <a:t>easy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place on wide  </a:t>
            </a:r>
            <a:r>
              <a:rPr sz="2400" spc="-10" dirty="0">
                <a:latin typeface="Cambria"/>
                <a:cs typeface="Cambria"/>
              </a:rPr>
              <a:t>preparations.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BiTine </a:t>
            </a:r>
            <a:r>
              <a:rPr sz="2400" spc="-10" dirty="0">
                <a:latin typeface="Cambria"/>
                <a:cs typeface="Cambria"/>
              </a:rPr>
              <a:t>II </a:t>
            </a:r>
            <a:r>
              <a:rPr sz="2400" dirty="0">
                <a:latin typeface="Cambria"/>
                <a:cs typeface="Cambria"/>
              </a:rPr>
              <a:t>is an </a:t>
            </a:r>
            <a:r>
              <a:rPr sz="2400" spc="-10" dirty="0">
                <a:latin typeface="Cambria"/>
                <a:cs typeface="Cambria"/>
              </a:rPr>
              <a:t>elongated </a:t>
            </a:r>
            <a:r>
              <a:rPr sz="2400" spc="-5" dirty="0">
                <a:latin typeface="Cambria"/>
                <a:cs typeface="Cambria"/>
              </a:rPr>
              <a:t>ring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allow  </a:t>
            </a:r>
            <a:r>
              <a:rPr sz="2400" dirty="0">
                <a:latin typeface="Cambria"/>
                <a:cs typeface="Cambria"/>
              </a:rPr>
              <a:t>stacking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main </a:t>
            </a:r>
            <a:r>
              <a:rPr sz="2400" spc="-5" dirty="0">
                <a:latin typeface="Cambria"/>
                <a:cs typeface="Cambria"/>
              </a:rPr>
              <a:t>ring in </a:t>
            </a:r>
            <a:r>
              <a:rPr sz="2400" dirty="0">
                <a:latin typeface="Cambria"/>
                <a:cs typeface="Cambria"/>
              </a:rPr>
              <a:t>case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MOD  preparations.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0540" y="2016252"/>
            <a:ext cx="3948683" cy="2043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404" y="2071116"/>
            <a:ext cx="3772750" cy="1878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0926" y="2056638"/>
            <a:ext cx="3813175" cy="1908175"/>
          </a:xfrm>
          <a:custGeom>
            <a:avLst/>
            <a:gdLst/>
            <a:ahLst/>
            <a:cxnLst/>
            <a:rect l="l" t="t" r="r" b="b"/>
            <a:pathLst>
              <a:path w="3813175" h="1908175">
                <a:moveTo>
                  <a:pt x="0" y="0"/>
                </a:moveTo>
                <a:lnTo>
                  <a:pt x="3813048" y="0"/>
                </a:lnTo>
                <a:lnTo>
                  <a:pt x="3813048" y="1908048"/>
                </a:lnTo>
                <a:lnTo>
                  <a:pt x="0" y="190804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0540" y="4168140"/>
            <a:ext cx="3948683" cy="2249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5404" y="4223003"/>
            <a:ext cx="3784091" cy="2088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70926" y="4208526"/>
            <a:ext cx="3813175" cy="2113915"/>
          </a:xfrm>
          <a:custGeom>
            <a:avLst/>
            <a:gdLst/>
            <a:ahLst/>
            <a:cxnLst/>
            <a:rect l="l" t="t" r="r" b="b"/>
            <a:pathLst>
              <a:path w="3813175" h="2113915">
                <a:moveTo>
                  <a:pt x="0" y="0"/>
                </a:moveTo>
                <a:lnTo>
                  <a:pt x="3813048" y="0"/>
                </a:lnTo>
                <a:lnTo>
                  <a:pt x="3813048" y="2113788"/>
                </a:lnTo>
                <a:lnTo>
                  <a:pt x="0" y="211378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46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6" y="590176"/>
            <a:ext cx="9276080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Contact</a:t>
            </a:r>
            <a:r>
              <a:rPr sz="2400" b="1" spc="-3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matrix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These rings </a:t>
            </a:r>
            <a:r>
              <a:rPr sz="2400" spc="-25" dirty="0">
                <a:latin typeface="Cambria"/>
                <a:cs typeface="Cambria"/>
              </a:rPr>
              <a:t>have </a:t>
            </a:r>
            <a:r>
              <a:rPr sz="2400" spc="-5" dirty="0">
                <a:latin typeface="Cambria"/>
                <a:cs typeface="Cambria"/>
              </a:rPr>
              <a:t>rectangular tines </a:t>
            </a:r>
            <a:r>
              <a:rPr sz="2400" spc="-10" dirty="0">
                <a:latin typeface="Cambria"/>
                <a:cs typeface="Cambria"/>
              </a:rPr>
              <a:t>which </a:t>
            </a:r>
            <a:r>
              <a:rPr sz="2400" spc="-15" dirty="0">
                <a:latin typeface="Cambria"/>
                <a:cs typeface="Cambria"/>
              </a:rPr>
              <a:t>are converging </a:t>
            </a:r>
            <a:r>
              <a:rPr sz="2400" dirty="0">
                <a:latin typeface="Cambria"/>
                <a:cs typeface="Cambria"/>
              </a:rPr>
              <a:t>and hence  </a:t>
            </a:r>
            <a:r>
              <a:rPr sz="2400" spc="-15" dirty="0">
                <a:latin typeface="Cambria"/>
                <a:cs typeface="Cambria"/>
              </a:rPr>
              <a:t>are more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retentive.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Provide </a:t>
            </a:r>
            <a:r>
              <a:rPr sz="2400" spc="-5" dirty="0">
                <a:latin typeface="Cambria"/>
                <a:cs typeface="Cambria"/>
              </a:rPr>
              <a:t>optimum separation (0.38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kg/mm).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A </a:t>
            </a:r>
            <a:r>
              <a:rPr sz="2400" spc="-15" dirty="0">
                <a:latin typeface="Cambria"/>
                <a:cs typeface="Cambria"/>
              </a:rPr>
              <a:t>reverse </a:t>
            </a:r>
            <a:r>
              <a:rPr sz="2400" dirty="0">
                <a:latin typeface="Cambria"/>
                <a:cs typeface="Cambria"/>
              </a:rPr>
              <a:t>ring is </a:t>
            </a:r>
            <a:r>
              <a:rPr sz="2400" spc="-15" dirty="0">
                <a:latin typeface="Cambria"/>
                <a:cs typeface="Cambria"/>
              </a:rPr>
              <a:t>available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MOD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preparations.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80376" y="4232148"/>
            <a:ext cx="4334255" cy="209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38300" y="4290059"/>
            <a:ext cx="4163556" cy="1936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2285" y="4274058"/>
            <a:ext cx="4196080" cy="1953895"/>
          </a:xfrm>
          <a:custGeom>
            <a:avLst/>
            <a:gdLst/>
            <a:ahLst/>
            <a:cxnLst/>
            <a:rect l="l" t="t" r="r" b="b"/>
            <a:pathLst>
              <a:path w="4196080" h="1953895">
                <a:moveTo>
                  <a:pt x="0" y="0"/>
                </a:moveTo>
                <a:lnTo>
                  <a:pt x="4195572" y="0"/>
                </a:lnTo>
                <a:lnTo>
                  <a:pt x="4195572" y="1953768"/>
                </a:lnTo>
                <a:lnTo>
                  <a:pt x="0" y="195376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47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6" y="553599"/>
            <a:ext cx="9277350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Composi-Tight</a:t>
            </a:r>
            <a:r>
              <a:rPr sz="2400" b="1" spc="-2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matrix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Two </a:t>
            </a:r>
            <a:r>
              <a:rPr sz="2400" spc="-10" dirty="0">
                <a:latin typeface="Cambria"/>
                <a:cs typeface="Cambria"/>
              </a:rPr>
              <a:t>separate </a:t>
            </a:r>
            <a:r>
              <a:rPr sz="2400" dirty="0">
                <a:latin typeface="Cambria"/>
                <a:cs typeface="Cambria"/>
              </a:rPr>
              <a:t>rings </a:t>
            </a:r>
            <a:r>
              <a:rPr sz="2400" spc="-15" dirty="0">
                <a:latin typeface="Cambria"/>
                <a:cs typeface="Cambria"/>
              </a:rPr>
              <a:t>are available </a:t>
            </a:r>
            <a:r>
              <a:rPr sz="2400" spc="-10" dirty="0">
                <a:latin typeface="Cambria"/>
                <a:cs typeface="Cambria"/>
              </a:rPr>
              <a:t>for premolar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molar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  <a:p>
            <a:pPr marL="299085" marR="5080" indent="-287020">
              <a:lnSpc>
                <a:spcPts val="2590"/>
              </a:lnSpc>
              <a:spcBef>
                <a:spcPts val="232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rings </a:t>
            </a:r>
            <a:r>
              <a:rPr sz="2400" spc="-25" dirty="0">
                <a:latin typeface="Cambria"/>
                <a:cs typeface="Cambria"/>
              </a:rPr>
              <a:t>have </a:t>
            </a:r>
            <a:r>
              <a:rPr sz="2400" spc="-15" dirty="0">
                <a:latin typeface="Cambria"/>
                <a:cs typeface="Cambria"/>
              </a:rPr>
              <a:t>converging </a:t>
            </a:r>
            <a:r>
              <a:rPr sz="2400" spc="-5" dirty="0">
                <a:latin typeface="Cambria"/>
                <a:cs typeface="Cambria"/>
              </a:rPr>
              <a:t>tines </a:t>
            </a: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20" dirty="0">
                <a:latin typeface="Cambria"/>
                <a:cs typeface="Cambria"/>
              </a:rPr>
              <a:t>retentive </a:t>
            </a:r>
            <a:r>
              <a:rPr sz="2400" spc="-5" dirty="0">
                <a:latin typeface="Cambria"/>
                <a:cs typeface="Cambria"/>
              </a:rPr>
              <a:t>balls </a:t>
            </a:r>
            <a:r>
              <a:rPr sz="2400" dirty="0">
                <a:latin typeface="Cambria"/>
                <a:cs typeface="Cambria"/>
              </a:rPr>
              <a:t>at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end </a:t>
            </a:r>
            <a:r>
              <a:rPr sz="2400" spc="-10" dirty="0">
                <a:latin typeface="Cambria"/>
                <a:cs typeface="Cambria"/>
              </a:rPr>
              <a:t>for  </a:t>
            </a:r>
            <a:r>
              <a:rPr sz="2400" dirty="0">
                <a:latin typeface="Cambria"/>
                <a:cs typeface="Cambria"/>
              </a:rPr>
              <a:t>firmer grip </a:t>
            </a:r>
            <a:r>
              <a:rPr sz="2400" spc="-5" dirty="0">
                <a:latin typeface="Cambria"/>
                <a:cs typeface="Cambria"/>
              </a:rPr>
              <a:t>on the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teeth.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217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Omnidirectional.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E3611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C00000"/>
                </a:solidFill>
                <a:latin typeface="Cambria"/>
                <a:cs typeface="Cambria"/>
              </a:rPr>
              <a:t>Drawback</a:t>
            </a:r>
            <a:r>
              <a:rPr sz="2400" spc="-15" dirty="0"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31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Contacts </a:t>
            </a:r>
            <a:r>
              <a:rPr sz="2400" spc="-10" dirty="0">
                <a:latin typeface="Cambria"/>
                <a:cs typeface="Cambria"/>
              </a:rPr>
              <a:t>produced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not </a:t>
            </a:r>
            <a:r>
              <a:rPr sz="2400" dirty="0">
                <a:latin typeface="Cambria"/>
                <a:cs typeface="Cambria"/>
              </a:rPr>
              <a:t>so </a:t>
            </a:r>
            <a:r>
              <a:rPr sz="2400" spc="-5" dirty="0">
                <a:latin typeface="Cambria"/>
                <a:cs typeface="Cambria"/>
              </a:rPr>
              <a:t>tight (0.27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kg/mm).</a:t>
            </a:r>
            <a:endParaRPr sz="2400">
              <a:latin typeface="Cambria"/>
              <a:cs typeface="Cambria"/>
            </a:endParaRPr>
          </a:p>
          <a:p>
            <a:pPr marL="299085" marR="6350" indent="-287020">
              <a:lnSpc>
                <a:spcPts val="2590"/>
              </a:lnSpc>
              <a:spcBef>
                <a:spcPts val="236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Large diameter </a:t>
            </a:r>
            <a:r>
              <a:rPr sz="2400" spc="-10" dirty="0">
                <a:latin typeface="Cambria"/>
                <a:cs typeface="Cambria"/>
              </a:rPr>
              <a:t>of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dirty="0">
                <a:latin typeface="Cambria"/>
                <a:cs typeface="Cambria"/>
              </a:rPr>
              <a:t>rings can lead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their collapse </a:t>
            </a:r>
            <a:r>
              <a:rPr sz="2400" dirty="0">
                <a:latin typeface="Cambria"/>
                <a:cs typeface="Cambria"/>
              </a:rPr>
              <a:t>if </a:t>
            </a:r>
            <a:r>
              <a:rPr sz="2400" spc="-5" dirty="0">
                <a:latin typeface="Cambria"/>
                <a:cs typeface="Cambria"/>
              </a:rPr>
              <a:t>used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0" dirty="0">
                <a:latin typeface="Cambria"/>
                <a:cs typeface="Cambria"/>
              </a:rPr>
              <a:t>wide  </a:t>
            </a:r>
            <a:r>
              <a:rPr sz="2400" spc="-5" dirty="0">
                <a:latin typeface="Cambria"/>
                <a:cs typeface="Cambria"/>
              </a:rPr>
              <a:t>cavities.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44740" y="2750820"/>
            <a:ext cx="4361687" cy="1763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2652" y="2808732"/>
            <a:ext cx="4182617" cy="1592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86650" y="2792729"/>
            <a:ext cx="4223385" cy="1624965"/>
          </a:xfrm>
          <a:custGeom>
            <a:avLst/>
            <a:gdLst/>
            <a:ahLst/>
            <a:cxnLst/>
            <a:rect l="l" t="t" r="r" b="b"/>
            <a:pathLst>
              <a:path w="4223384" h="1624964">
                <a:moveTo>
                  <a:pt x="0" y="0"/>
                </a:moveTo>
                <a:lnTo>
                  <a:pt x="4223004" y="0"/>
                </a:lnTo>
                <a:lnTo>
                  <a:pt x="4223004" y="1624584"/>
                </a:lnTo>
                <a:lnTo>
                  <a:pt x="0" y="162458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48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6" y="590176"/>
            <a:ext cx="9277985" cy="252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Precontoured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sectional matrix</a:t>
            </a:r>
            <a:r>
              <a:rPr sz="2400" b="1" spc="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bands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789305" algn="l"/>
                <a:tab pos="1626235" algn="l"/>
                <a:tab pos="2807335" algn="l"/>
                <a:tab pos="3446145" algn="l"/>
                <a:tab pos="3913504" algn="l"/>
                <a:tab pos="5824855" algn="l"/>
                <a:tab pos="7129145" algn="l"/>
                <a:tab pos="7900670" algn="l"/>
                <a:tab pos="8525510" algn="l"/>
              </a:tabLst>
            </a:pPr>
            <a:r>
              <a:rPr sz="2400" dirty="0">
                <a:latin typeface="Cambria"/>
                <a:cs typeface="Cambria"/>
              </a:rPr>
              <a:t>A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l	t</a:t>
            </a:r>
            <a:r>
              <a:rPr sz="2400" spc="-10" dirty="0">
                <a:latin typeface="Cambria"/>
                <a:cs typeface="Cambria"/>
              </a:rPr>
              <a:t>h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se	</a:t>
            </a:r>
            <a:r>
              <a:rPr sz="2400" spc="-15" dirty="0">
                <a:latin typeface="Cambria"/>
                <a:cs typeface="Cambria"/>
              </a:rPr>
              <a:t>s</a:t>
            </a:r>
            <a:r>
              <a:rPr sz="2400" spc="-25" dirty="0">
                <a:latin typeface="Cambria"/>
                <a:cs typeface="Cambria"/>
              </a:rPr>
              <a:t>y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dirty="0">
                <a:latin typeface="Cambria"/>
                <a:cs typeface="Cambria"/>
              </a:rPr>
              <a:t>s	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y	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co</a:t>
            </a:r>
            <a:r>
              <a:rPr sz="2400" spc="-10" dirty="0">
                <a:latin typeface="Cambria"/>
                <a:cs typeface="Cambria"/>
              </a:rPr>
              <a:t>n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-5" dirty="0">
                <a:latin typeface="Cambria"/>
                <a:cs typeface="Cambria"/>
              </a:rPr>
              <a:t>ou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s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1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nal	d</a:t>
            </a:r>
            <a:r>
              <a:rPr sz="2400" spc="5" dirty="0">
                <a:latin typeface="Cambria"/>
                <a:cs typeface="Cambria"/>
              </a:rPr>
              <a:t>ea</a:t>
            </a:r>
            <a:r>
              <a:rPr sz="2400" dirty="0">
                <a:latin typeface="Cambria"/>
                <a:cs typeface="Cambria"/>
              </a:rPr>
              <a:t>d	s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spc="5" dirty="0">
                <a:latin typeface="Cambria"/>
                <a:cs typeface="Cambria"/>
              </a:rPr>
              <a:t>f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-5" dirty="0">
                <a:latin typeface="Cambria"/>
                <a:cs typeface="Cambria"/>
              </a:rPr>
              <a:t>m</a:t>
            </a:r>
            <a:r>
              <a:rPr sz="2400" spc="5" dirty="0">
                <a:latin typeface="Cambria"/>
                <a:cs typeface="Cambria"/>
              </a:rPr>
              <a:t>etal  </a:t>
            </a:r>
            <a:r>
              <a:rPr sz="2400" dirty="0">
                <a:latin typeface="Cambria"/>
                <a:cs typeface="Cambria"/>
              </a:rPr>
              <a:t>matrices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mbria"/>
                <a:cs typeface="Cambria"/>
              </a:rPr>
              <a:t>Available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0" dirty="0">
                <a:latin typeface="Cambria"/>
                <a:cs typeface="Cambria"/>
              </a:rPr>
              <a:t>various </a:t>
            </a:r>
            <a:r>
              <a:rPr sz="2400" spc="-5" dirty="0">
                <a:latin typeface="Cambria"/>
                <a:cs typeface="Cambria"/>
              </a:rPr>
              <a:t>shapes, thicknesses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sizes.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2584" y="3922776"/>
            <a:ext cx="3599687" cy="232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40495" y="3980688"/>
            <a:ext cx="3414382" cy="2151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4493" y="3964685"/>
            <a:ext cx="3461385" cy="2184400"/>
          </a:xfrm>
          <a:custGeom>
            <a:avLst/>
            <a:gdLst/>
            <a:ahLst/>
            <a:cxnLst/>
            <a:rect l="l" t="t" r="r" b="b"/>
            <a:pathLst>
              <a:path w="3461384" h="2184400">
                <a:moveTo>
                  <a:pt x="0" y="0"/>
                </a:moveTo>
                <a:lnTo>
                  <a:pt x="3461004" y="0"/>
                </a:lnTo>
                <a:lnTo>
                  <a:pt x="3461004" y="2183892"/>
                </a:lnTo>
                <a:lnTo>
                  <a:pt x="0" y="2183892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5920" y="3922776"/>
            <a:ext cx="3043427" cy="233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3832" y="3980688"/>
            <a:ext cx="2859999" cy="2163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7829" y="3964685"/>
            <a:ext cx="2905125" cy="2196465"/>
          </a:xfrm>
          <a:custGeom>
            <a:avLst/>
            <a:gdLst/>
            <a:ahLst/>
            <a:cxnLst/>
            <a:rect l="l" t="t" r="r" b="b"/>
            <a:pathLst>
              <a:path w="2905125" h="2196465">
                <a:moveTo>
                  <a:pt x="0" y="0"/>
                </a:moveTo>
                <a:lnTo>
                  <a:pt x="2904744" y="0"/>
                </a:lnTo>
                <a:lnTo>
                  <a:pt x="2904744" y="2196084"/>
                </a:lnTo>
                <a:lnTo>
                  <a:pt x="0" y="219608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49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551" y="239269"/>
            <a:ext cx="18281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8B7B57"/>
                </a:solidFill>
                <a:latin typeface="Cambria"/>
                <a:cs typeface="Cambria"/>
              </a:rPr>
              <a:t>M</a:t>
            </a:r>
            <a:r>
              <a:rPr sz="3200" b="1" dirty="0">
                <a:solidFill>
                  <a:srgbClr val="8B7B57"/>
                </a:solidFill>
                <a:latin typeface="Cambria"/>
                <a:cs typeface="Cambria"/>
              </a:rPr>
              <a:t>a</a:t>
            </a:r>
            <a:r>
              <a:rPr sz="3200" b="1" spc="5" dirty="0">
                <a:solidFill>
                  <a:srgbClr val="8B7B57"/>
                </a:solidFill>
                <a:latin typeface="Cambria"/>
                <a:cs typeface="Cambria"/>
              </a:rPr>
              <a:t>t</a:t>
            </a:r>
            <a:r>
              <a:rPr sz="3200" b="1" spc="-5" dirty="0">
                <a:solidFill>
                  <a:srgbClr val="8B7B57"/>
                </a:solidFill>
                <a:latin typeface="Cambria"/>
                <a:cs typeface="Cambria"/>
              </a:rPr>
              <a:t>r</a:t>
            </a:r>
            <a:r>
              <a:rPr sz="3200" b="1" dirty="0">
                <a:solidFill>
                  <a:srgbClr val="8B7B57"/>
                </a:solidFill>
                <a:latin typeface="Cambria"/>
                <a:cs typeface="Cambria"/>
              </a:rPr>
              <a:t>i</a:t>
            </a:r>
            <a:r>
              <a:rPr sz="3200" b="1" spc="-5" dirty="0">
                <a:solidFill>
                  <a:srgbClr val="8B7B57"/>
                </a:solidFill>
                <a:latin typeface="Cambria"/>
                <a:cs typeface="Cambria"/>
              </a:rPr>
              <a:t>c</a:t>
            </a:r>
            <a:r>
              <a:rPr sz="3200" b="1" dirty="0">
                <a:solidFill>
                  <a:srgbClr val="8B7B57"/>
                </a:solidFill>
                <a:latin typeface="Cambria"/>
                <a:cs typeface="Cambria"/>
              </a:rPr>
              <a:t>i</a:t>
            </a:r>
            <a:r>
              <a:rPr sz="3200" b="1" spc="-5" dirty="0">
                <a:solidFill>
                  <a:srgbClr val="8B7B57"/>
                </a:solidFill>
                <a:latin typeface="Cambria"/>
                <a:cs typeface="Cambria"/>
              </a:rPr>
              <a:t>n</a:t>
            </a:r>
            <a:r>
              <a:rPr sz="3200" b="1" dirty="0">
                <a:solidFill>
                  <a:srgbClr val="8B7B57"/>
                </a:solidFill>
                <a:latin typeface="Cambria"/>
                <a:cs typeface="Cambria"/>
              </a:rPr>
              <a:t>g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753" y="1699811"/>
            <a:ext cx="95472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Procedure </a:t>
            </a:r>
            <a:r>
              <a:rPr sz="2400" spc="-15" dirty="0">
                <a:latin typeface="Cambria"/>
                <a:cs typeface="Cambria"/>
              </a:rPr>
              <a:t>where</a:t>
            </a:r>
            <a:r>
              <a:rPr lang="en-US" sz="2400" spc="-15" dirty="0">
                <a:latin typeface="Cambria"/>
                <a:cs typeface="Cambria"/>
              </a:rPr>
              <a:t>by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temporary </a:t>
            </a:r>
            <a:r>
              <a:rPr sz="2400" spc="-15" dirty="0">
                <a:latin typeface="Cambria"/>
                <a:cs typeface="Cambria"/>
              </a:rPr>
              <a:t>wall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10" dirty="0">
                <a:latin typeface="Cambria"/>
                <a:cs typeface="Cambria"/>
              </a:rPr>
              <a:t>created </a:t>
            </a:r>
            <a:r>
              <a:rPr sz="2400" spc="-5" dirty="0">
                <a:latin typeface="Cambria"/>
                <a:cs typeface="Cambria"/>
              </a:rPr>
              <a:t>opposite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axial</a:t>
            </a:r>
            <a:r>
              <a:rPr lang="en-US" sz="2400" spc="-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walls, </a:t>
            </a:r>
            <a:r>
              <a:rPr sz="2400" spc="-5" dirty="0">
                <a:latin typeface="Cambria"/>
                <a:cs typeface="Cambria"/>
              </a:rPr>
              <a:t>surrounding </a:t>
            </a:r>
            <a:r>
              <a:rPr sz="2400" spc="-10" dirty="0">
                <a:latin typeface="Cambria"/>
                <a:cs typeface="Cambria"/>
              </a:rPr>
              <a:t>areas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0" dirty="0">
                <a:latin typeface="Cambria"/>
                <a:cs typeface="Cambria"/>
              </a:rPr>
              <a:t>tooth structure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spc="-20" dirty="0">
                <a:latin typeface="Cambria"/>
                <a:cs typeface="Cambria"/>
              </a:rPr>
              <a:t>were </a:t>
            </a:r>
            <a:r>
              <a:rPr sz="2400" spc="-5" dirty="0">
                <a:latin typeface="Cambria"/>
                <a:cs typeface="Cambria"/>
              </a:rPr>
              <a:t>lost during  </a:t>
            </a:r>
            <a:r>
              <a:rPr sz="2400" spc="-10" dirty="0">
                <a:latin typeface="Cambria"/>
                <a:cs typeface="Cambria"/>
              </a:rPr>
              <a:t>preparation.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63256" y="3264408"/>
            <a:ext cx="3930383" cy="294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7254" y="3248405"/>
            <a:ext cx="3962400" cy="2981325"/>
          </a:xfrm>
          <a:custGeom>
            <a:avLst/>
            <a:gdLst/>
            <a:ahLst/>
            <a:cxnLst/>
            <a:rect l="l" t="t" r="r" b="b"/>
            <a:pathLst>
              <a:path w="3962400" h="2981325">
                <a:moveTo>
                  <a:pt x="0" y="0"/>
                </a:moveTo>
                <a:lnTo>
                  <a:pt x="3962400" y="0"/>
                </a:lnTo>
                <a:lnTo>
                  <a:pt x="3962400" y="2980944"/>
                </a:lnTo>
                <a:lnTo>
                  <a:pt x="0" y="298094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6" y="590176"/>
            <a:ext cx="9277985" cy="469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Benefits with the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Sectional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Matrices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Contact</a:t>
            </a:r>
            <a:r>
              <a:rPr sz="24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Rings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6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Ease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and good</a:t>
            </a:r>
            <a:r>
              <a:rPr sz="2400" spc="-15" dirty="0">
                <a:latin typeface="Times New Roman"/>
                <a:cs typeface="Times New Roman"/>
              </a:rPr>
              <a:t> visibility.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11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690370" algn="l"/>
                <a:tab pos="2811780" algn="l"/>
                <a:tab pos="3253740" algn="l"/>
                <a:tab pos="3816350" algn="l"/>
                <a:tab pos="4716780" algn="l"/>
                <a:tab pos="5821680" algn="l"/>
                <a:tab pos="6940550" algn="l"/>
                <a:tab pos="8008620" algn="l"/>
                <a:tab pos="8823960" algn="l"/>
              </a:tabLst>
            </a:pP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ontour	of	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	ba</a:t>
            </a:r>
            <a:r>
              <a:rPr sz="2400" spc="-5" dirty="0">
                <a:latin typeface="Times New Roman"/>
                <a:cs typeface="Times New Roman"/>
              </a:rPr>
              <a:t>nds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ns</a:t>
            </a:r>
            <a:r>
              <a:rPr sz="2400" dirty="0">
                <a:latin typeface="Times New Roman"/>
                <a:cs typeface="Times New Roman"/>
              </a:rPr>
              <a:t>ure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o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al	co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	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eas</a:t>
            </a:r>
            <a:r>
              <a:rPr sz="2400" dirty="0">
                <a:latin typeface="Times New Roman"/>
                <a:cs typeface="Times New Roman"/>
              </a:rPr>
              <a:t>	and  </a:t>
            </a:r>
            <a:r>
              <a:rPr sz="2400" spc="-5" dirty="0">
                <a:latin typeface="Times New Roman"/>
                <a:cs typeface="Times New Roman"/>
              </a:rPr>
              <a:t>embrasures.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52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Less </a:t>
            </a:r>
            <a:r>
              <a:rPr sz="2400" dirty="0">
                <a:latin typeface="Times New Roman"/>
                <a:cs typeface="Times New Roman"/>
              </a:rPr>
              <a:t>tension on the teeth and greater </a:t>
            </a:r>
            <a:r>
              <a:rPr sz="2400" spc="-5" dirty="0">
                <a:latin typeface="Times New Roman"/>
                <a:cs typeface="Times New Roman"/>
              </a:rPr>
              <a:t>comfort for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No </a:t>
            </a:r>
            <a:r>
              <a:rPr sz="2400" dirty="0">
                <a:latin typeface="Times New Roman"/>
                <a:cs typeface="Times New Roman"/>
              </a:rPr>
              <a:t>need </a:t>
            </a:r>
            <a:r>
              <a:rPr sz="2400" spc="-5" dirty="0">
                <a:latin typeface="Times New Roman"/>
                <a:cs typeface="Times New Roman"/>
              </a:rPr>
              <a:t>for pre-wedging.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Contact dimensions </a:t>
            </a:r>
            <a:r>
              <a:rPr sz="2400" dirty="0">
                <a:latin typeface="Times New Roman"/>
                <a:cs typeface="Times New Roman"/>
              </a:rPr>
              <a:t>are adequate and in the correct </a:t>
            </a:r>
            <a:r>
              <a:rPr sz="2400" spc="-5" dirty="0">
                <a:latin typeface="Times New Roman"/>
                <a:cs typeface="Times New Roman"/>
              </a:rPr>
              <a:t>anatomic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location.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Gingival </a:t>
            </a:r>
            <a:r>
              <a:rPr sz="2400" spc="-5" dirty="0">
                <a:latin typeface="Times New Roman"/>
                <a:cs typeface="Times New Roman"/>
              </a:rPr>
              <a:t>adaptation </a:t>
            </a:r>
            <a:r>
              <a:rPr sz="2400" dirty="0">
                <a:latin typeface="Times New Roman"/>
                <a:cs typeface="Times New Roman"/>
              </a:rPr>
              <a:t>of the restoration is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50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5446" y="590176"/>
            <a:ext cx="9278620" cy="413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70C0"/>
                </a:solidFill>
                <a:latin typeface="Cambria"/>
                <a:cs typeface="Cambria"/>
              </a:rPr>
              <a:t>Problems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with </a:t>
            </a:r>
            <a:r>
              <a:rPr sz="2400" b="1" spc="-20" dirty="0">
                <a:solidFill>
                  <a:srgbClr val="0070C0"/>
                </a:solidFill>
                <a:latin typeface="Cambria"/>
                <a:cs typeface="Cambria"/>
              </a:rPr>
              <a:t>early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contact</a:t>
            </a:r>
            <a:r>
              <a:rPr sz="2400" b="1" spc="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rings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Ring </a:t>
            </a:r>
            <a:r>
              <a:rPr sz="2400" spc="-5" dirty="0">
                <a:latin typeface="Cambria"/>
                <a:cs typeface="Cambria"/>
              </a:rPr>
              <a:t>collapse or </a:t>
            </a:r>
            <a:r>
              <a:rPr sz="2400" dirty="0">
                <a:latin typeface="Cambria"/>
                <a:cs typeface="Cambria"/>
              </a:rPr>
              <a:t>displacement in case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wide </a:t>
            </a:r>
            <a:r>
              <a:rPr sz="2400" spc="-15" dirty="0">
                <a:latin typeface="Cambria"/>
                <a:cs typeface="Cambria"/>
              </a:rPr>
              <a:t>proximal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20" dirty="0">
                <a:latin typeface="Cambria"/>
                <a:cs typeface="Cambria"/>
              </a:rPr>
              <a:t>boxes.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Ring </a:t>
            </a:r>
            <a:r>
              <a:rPr sz="2400" spc="-5" dirty="0">
                <a:latin typeface="Cambria"/>
                <a:cs typeface="Cambria"/>
              </a:rPr>
              <a:t>stacking that </a:t>
            </a:r>
            <a:r>
              <a:rPr sz="2400" dirty="0">
                <a:latin typeface="Cambria"/>
                <a:cs typeface="Cambria"/>
              </a:rPr>
              <a:t>is, </a:t>
            </a:r>
            <a:r>
              <a:rPr sz="2400" spc="-5" dirty="0">
                <a:latin typeface="Cambria"/>
                <a:cs typeface="Cambria"/>
              </a:rPr>
              <a:t>placing one </a:t>
            </a:r>
            <a:r>
              <a:rPr sz="2400" dirty="0">
                <a:latin typeface="Cambria"/>
                <a:cs typeface="Cambria"/>
              </a:rPr>
              <a:t>ring </a:t>
            </a:r>
            <a:r>
              <a:rPr sz="2400" spc="-25" dirty="0">
                <a:latin typeface="Cambria"/>
                <a:cs typeface="Cambria"/>
              </a:rPr>
              <a:t>over </a:t>
            </a:r>
            <a:r>
              <a:rPr sz="2400" spc="-5" dirty="0">
                <a:latin typeface="Cambria"/>
                <a:cs typeface="Cambria"/>
              </a:rPr>
              <a:t>the other in case of MOD  </a:t>
            </a:r>
            <a:r>
              <a:rPr sz="2400" spc="-10" dirty="0">
                <a:latin typeface="Cambria"/>
                <a:cs typeface="Cambria"/>
              </a:rPr>
              <a:t>restoration </a:t>
            </a:r>
            <a:r>
              <a:rPr sz="2400" dirty="0">
                <a:latin typeface="Cambria"/>
                <a:cs typeface="Cambria"/>
              </a:rPr>
              <a:t>is a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problem.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E3611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996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Most </a:t>
            </a:r>
            <a:r>
              <a:rPr sz="2400" spc="-25" dirty="0">
                <a:latin typeface="Cambria"/>
                <a:cs typeface="Cambria"/>
              </a:rPr>
              <a:t>importantly, </a:t>
            </a:r>
            <a:r>
              <a:rPr sz="2400" spc="-5" dirty="0">
                <a:latin typeface="Cambria"/>
                <a:cs typeface="Cambria"/>
              </a:rPr>
              <a:t>since the contact rings </a:t>
            </a:r>
            <a:r>
              <a:rPr sz="2400" spc="-15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made of </a:t>
            </a:r>
            <a:r>
              <a:rPr sz="2400" dirty="0">
                <a:latin typeface="Cambria"/>
                <a:cs typeface="Cambria"/>
              </a:rPr>
              <a:t>stainless </a:t>
            </a:r>
            <a:r>
              <a:rPr sz="2400" spc="-5" dirty="0">
                <a:latin typeface="Cambria"/>
                <a:cs typeface="Cambria"/>
              </a:rPr>
              <a:t>steel,  repeated usage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sterilization </a:t>
            </a:r>
            <a:r>
              <a:rPr sz="2400" spc="-10" dirty="0">
                <a:latin typeface="Cambria"/>
                <a:cs typeface="Cambria"/>
              </a:rPr>
              <a:t>effects make </a:t>
            </a:r>
            <a:r>
              <a:rPr sz="2400" spc="-5" dirty="0">
                <a:latin typeface="Cambria"/>
                <a:cs typeface="Cambria"/>
              </a:rPr>
              <a:t>them lose </a:t>
            </a:r>
            <a:r>
              <a:rPr sz="2400" dirty="0">
                <a:latin typeface="Cambria"/>
                <a:cs typeface="Cambria"/>
              </a:rPr>
              <a:t>their  springiness </a:t>
            </a:r>
            <a:r>
              <a:rPr sz="2400" spc="-25" dirty="0">
                <a:latin typeface="Cambria"/>
                <a:cs typeface="Cambria"/>
              </a:rPr>
              <a:t>over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time.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51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635" y="704476"/>
            <a:ext cx="350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70C0"/>
                </a:solidFill>
                <a:latin typeface="Times New Roman"/>
                <a:cs typeface="Times New Roman"/>
              </a:rPr>
              <a:t>Second 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spc="-5" dirty="0">
                <a:solidFill>
                  <a:srgbClr val="0070C0"/>
                </a:solidFill>
                <a:latin typeface="Times New Roman"/>
                <a:cs typeface="Times New Roman"/>
              </a:rPr>
              <a:t>Generation</a:t>
            </a:r>
            <a:r>
              <a:rPr spc="-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70C0"/>
                </a:solidFill>
                <a:latin typeface="Times New Roman"/>
                <a:cs typeface="Times New Roman"/>
              </a:rPr>
              <a:t>Rings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0635" y="1954156"/>
            <a:ext cx="56762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Eg:-</a:t>
            </a:r>
          </a:p>
          <a:p>
            <a:pPr marL="756285" indent="-287655">
              <a:lnSpc>
                <a:spcPct val="100000"/>
              </a:lnSpc>
              <a:spcBef>
                <a:spcPts val="204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Composi-Tight </a:t>
            </a:r>
            <a:r>
              <a:rPr sz="2400" spc="-5" dirty="0">
                <a:latin typeface="Times New Roman"/>
                <a:cs typeface="Times New Roman"/>
              </a:rPr>
              <a:t>3D soft face </a:t>
            </a:r>
            <a:r>
              <a:rPr sz="2400" dirty="0">
                <a:latin typeface="Times New Roman"/>
                <a:cs typeface="Times New Roman"/>
              </a:rPr>
              <a:t>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7835" y="4453516"/>
            <a:ext cx="225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V3 </a:t>
            </a:r>
            <a:r>
              <a:rPr sz="2400" dirty="0">
                <a:latin typeface="Times New Roman"/>
                <a:cs typeface="Times New Roman"/>
              </a:rPr>
              <a:t>ring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94092" y="1667255"/>
            <a:ext cx="4259579" cy="2165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52004" y="1725167"/>
            <a:ext cx="4083075" cy="1994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6002" y="1709166"/>
            <a:ext cx="4121150" cy="2026920"/>
          </a:xfrm>
          <a:custGeom>
            <a:avLst/>
            <a:gdLst/>
            <a:ahLst/>
            <a:cxnLst/>
            <a:rect l="l" t="t" r="r" b="b"/>
            <a:pathLst>
              <a:path w="4121150" h="2026920">
                <a:moveTo>
                  <a:pt x="0" y="0"/>
                </a:moveTo>
                <a:lnTo>
                  <a:pt x="4120896" y="0"/>
                </a:lnTo>
                <a:lnTo>
                  <a:pt x="4120896" y="2026920"/>
                </a:lnTo>
                <a:lnTo>
                  <a:pt x="0" y="2026920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095" y="3986784"/>
            <a:ext cx="4227574" cy="2231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4008" y="4044696"/>
            <a:ext cx="4029366" cy="2060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8006" y="4028694"/>
            <a:ext cx="4089400" cy="2092960"/>
          </a:xfrm>
          <a:custGeom>
            <a:avLst/>
            <a:gdLst/>
            <a:ahLst/>
            <a:cxnLst/>
            <a:rect l="l" t="t" r="r" b="b"/>
            <a:pathLst>
              <a:path w="4089400" h="2092960">
                <a:moveTo>
                  <a:pt x="0" y="0"/>
                </a:moveTo>
                <a:lnTo>
                  <a:pt x="4088892" y="0"/>
                </a:lnTo>
                <a:lnTo>
                  <a:pt x="4088892" y="2092451"/>
                </a:lnTo>
                <a:lnTo>
                  <a:pt x="0" y="2092451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72371" y="6500674"/>
            <a:ext cx="3302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52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446" y="590176"/>
            <a:ext cx="551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70C0"/>
                </a:solidFill>
              </a:rPr>
              <a:t>Composi-tight 3D </a:t>
            </a:r>
            <a:r>
              <a:rPr dirty="0">
                <a:solidFill>
                  <a:srgbClr val="0070C0"/>
                </a:solidFill>
              </a:rPr>
              <a:t>Soft </a:t>
            </a:r>
            <a:r>
              <a:rPr spc="-35" dirty="0">
                <a:solidFill>
                  <a:srgbClr val="0070C0"/>
                </a:solidFill>
              </a:rPr>
              <a:t>Face </a:t>
            </a:r>
            <a:r>
              <a:rPr spc="-5" dirty="0">
                <a:solidFill>
                  <a:srgbClr val="0070C0"/>
                </a:solidFill>
              </a:rPr>
              <a:t>Ring</a:t>
            </a:r>
            <a:r>
              <a:rPr spc="-20" dirty="0">
                <a:solidFill>
                  <a:srgbClr val="0070C0"/>
                </a:solidFill>
              </a:rPr>
              <a:t> </a:t>
            </a:r>
            <a:r>
              <a:rPr spc="-25" dirty="0">
                <a:solidFill>
                  <a:srgbClr val="0070C0"/>
                </a:solidFill>
              </a:rPr>
              <a:t>System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06396" y="2949777"/>
          <a:ext cx="6961504" cy="723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3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8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5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1548">
                <a:tc>
                  <a:txBody>
                    <a:bodyPr/>
                    <a:lstStyle/>
                    <a:p>
                      <a:pPr marL="286385" marR="99695" indent="-286385" algn="r">
                        <a:lnSpc>
                          <a:spcPts val="2745"/>
                        </a:lnSpc>
                        <a:buClr>
                          <a:srgbClr val="9E3611"/>
                        </a:buClr>
                        <a:buFont typeface="Arial"/>
                        <a:buChar char="•"/>
                        <a:tabLst>
                          <a:tab pos="286385" algn="l"/>
                          <a:tab pos="287020" algn="l"/>
                          <a:tab pos="1378585" algn="l"/>
                        </a:tabLst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Ab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it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y	</a:t>
                      </a:r>
                      <a:r>
                        <a:rPr sz="2400" spc="-25" dirty="0">
                          <a:latin typeface="Cambria"/>
                          <a:cs typeface="Cambria"/>
                        </a:rPr>
                        <a:t>to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2745"/>
                        </a:lnSpc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adapt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2745"/>
                        </a:lnSpc>
                        <a:tabLst>
                          <a:tab pos="525145" algn="l"/>
                          <a:tab pos="902969" algn="l"/>
                          <a:tab pos="1771650" algn="l"/>
                        </a:tabLst>
                      </a:pPr>
                      <a:r>
                        <a:rPr sz="2400" spc="-15" dirty="0">
                          <a:latin typeface="Cambria"/>
                          <a:cs typeface="Cambria"/>
                        </a:rPr>
                        <a:t>to	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a	wide	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variety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45"/>
                        </a:lnSpc>
                        <a:tabLst>
                          <a:tab pos="481330" algn="l"/>
                        </a:tabLst>
                      </a:pPr>
                      <a:r>
                        <a:rPr sz="24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f	</a:t>
                      </a:r>
                      <a:r>
                        <a:rPr sz="2400" spc="-2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oo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h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548">
                <a:tc>
                  <a:txBody>
                    <a:bodyPr/>
                    <a:lstStyle/>
                    <a:p>
                      <a:pPr marR="101600" algn="r">
                        <a:lnSpc>
                          <a:spcPts val="2745"/>
                        </a:lnSpc>
                      </a:pPr>
                      <a:r>
                        <a:rPr sz="2400" dirty="0">
                          <a:latin typeface="Cambria"/>
                          <a:cs typeface="Cambria"/>
                        </a:rPr>
                        <a:t>ana</a:t>
                      </a:r>
                      <a:r>
                        <a:rPr sz="2400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om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ies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2745"/>
                        </a:lnSpc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while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ts val="2745"/>
                        </a:lnSpc>
                        <a:tabLst>
                          <a:tab pos="1365250" algn="l"/>
                          <a:tab pos="2206625" algn="l"/>
                        </a:tabLst>
                      </a:pPr>
                      <a:r>
                        <a:rPr sz="2400" spc="-10" dirty="0">
                          <a:latin typeface="Cambria"/>
                          <a:cs typeface="Cambria"/>
                        </a:rPr>
                        <a:t>reducing	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flash	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and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745"/>
                        </a:lnSpc>
                      </a:pPr>
                      <a:r>
                        <a:rPr sz="2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400" spc="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400" spc="-1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2400" spc="-2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24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240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400" spc="-10" dirty="0">
                          <a:latin typeface="Cambria"/>
                          <a:cs typeface="Cambria"/>
                        </a:rPr>
                        <a:t>ing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25446" y="1519816"/>
            <a:ext cx="6924040" cy="4658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The </a:t>
            </a: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orange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Soft </a:t>
            </a:r>
            <a:r>
              <a:rPr sz="2400" spc="-25" dirty="0">
                <a:solidFill>
                  <a:srgbClr val="C00000"/>
                </a:solidFill>
                <a:latin typeface="Cambria"/>
                <a:cs typeface="Cambria"/>
              </a:rPr>
              <a:t>Face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3D-Ring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Used in </a:t>
            </a:r>
            <a:r>
              <a:rPr sz="2400" spc="-5" dirty="0">
                <a:latin typeface="Cambria"/>
                <a:cs typeface="Cambria"/>
              </a:rPr>
              <a:t>most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circumstances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Ease of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placement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E3611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spc="-10" dirty="0">
                <a:latin typeface="Cambria"/>
                <a:cs typeface="Cambria"/>
              </a:rPr>
              <a:t>proper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contour.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The </a:t>
            </a:r>
            <a:r>
              <a:rPr sz="2400" spc="-20" dirty="0">
                <a:solidFill>
                  <a:srgbClr val="C00000"/>
                </a:solidFill>
                <a:latin typeface="Cambria"/>
                <a:cs typeface="Cambria"/>
              </a:rPr>
              <a:t>gray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thin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tine</a:t>
            </a:r>
            <a:r>
              <a:rPr sz="2400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G-Ring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Burnished </a:t>
            </a:r>
            <a:r>
              <a:rPr sz="2400" dirty="0">
                <a:latin typeface="Cambria"/>
                <a:cs typeface="Cambria"/>
              </a:rPr>
              <a:t>tine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ends</a:t>
            </a:r>
            <a:endParaRPr sz="24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Used </a:t>
            </a:r>
            <a:r>
              <a:rPr sz="2400" spc="-15" dirty="0">
                <a:latin typeface="Cambria"/>
                <a:cs typeface="Cambria"/>
              </a:rPr>
              <a:t>where </a:t>
            </a:r>
            <a:r>
              <a:rPr sz="2400" spc="-5" dirty="0">
                <a:latin typeface="Cambria"/>
                <a:cs typeface="Cambria"/>
              </a:rPr>
              <a:t>the shape of the dentition </a:t>
            </a:r>
            <a:r>
              <a:rPr sz="2400" spc="-10" dirty="0">
                <a:latin typeface="Cambria"/>
                <a:cs typeface="Cambria"/>
              </a:rPr>
              <a:t>makes </a:t>
            </a:r>
            <a:r>
              <a:rPr sz="2400" dirty="0">
                <a:latin typeface="Cambria"/>
                <a:cs typeface="Cambria"/>
              </a:rPr>
              <a:t>ring  </a:t>
            </a:r>
            <a:r>
              <a:rPr sz="2400" spc="-5" dirty="0">
                <a:latin typeface="Cambria"/>
                <a:cs typeface="Cambria"/>
              </a:rPr>
              <a:t>retention </a:t>
            </a:r>
            <a:r>
              <a:rPr sz="2400" spc="-15" dirty="0">
                <a:latin typeface="Cambria"/>
                <a:cs typeface="Cambria"/>
              </a:rPr>
              <a:t>more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problematic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65692" y="4155947"/>
            <a:ext cx="3160774" cy="2156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3604" y="4213859"/>
            <a:ext cx="2992475" cy="1986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7602" y="4197858"/>
            <a:ext cx="3022600" cy="2018030"/>
          </a:xfrm>
          <a:custGeom>
            <a:avLst/>
            <a:gdLst/>
            <a:ahLst/>
            <a:cxnLst/>
            <a:rect l="l" t="t" r="r" b="b"/>
            <a:pathLst>
              <a:path w="3022600" h="2018029">
                <a:moveTo>
                  <a:pt x="0" y="0"/>
                </a:moveTo>
                <a:lnTo>
                  <a:pt x="3022092" y="0"/>
                </a:lnTo>
                <a:lnTo>
                  <a:pt x="3022092" y="2017776"/>
                </a:lnTo>
                <a:lnTo>
                  <a:pt x="0" y="201777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5692" y="1427988"/>
            <a:ext cx="3116579" cy="2168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23604" y="1485900"/>
            <a:ext cx="2941875" cy="1998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7602" y="1469897"/>
            <a:ext cx="2978150" cy="2030095"/>
          </a:xfrm>
          <a:custGeom>
            <a:avLst/>
            <a:gdLst/>
            <a:ahLst/>
            <a:cxnLst/>
            <a:rect l="l" t="t" r="r" b="b"/>
            <a:pathLst>
              <a:path w="2978150" h="2030095">
                <a:moveTo>
                  <a:pt x="0" y="0"/>
                </a:moveTo>
                <a:lnTo>
                  <a:pt x="2977896" y="0"/>
                </a:lnTo>
                <a:lnTo>
                  <a:pt x="2977896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95740" y="6500674"/>
            <a:ext cx="2946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dirty="0">
                <a:latin typeface="Corbel"/>
                <a:cs typeface="Corbel"/>
              </a:rPr>
              <a:t>110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3483" y="0"/>
            <a:ext cx="4128516" cy="286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21395" y="39636"/>
            <a:ext cx="4023003" cy="271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5393" y="23622"/>
            <a:ext cx="4063365" cy="2749550"/>
          </a:xfrm>
          <a:custGeom>
            <a:avLst/>
            <a:gdLst/>
            <a:ahLst/>
            <a:cxnLst/>
            <a:rect l="l" t="t" r="r" b="b"/>
            <a:pathLst>
              <a:path w="4063365" h="2749550">
                <a:moveTo>
                  <a:pt x="0" y="0"/>
                </a:moveTo>
                <a:lnTo>
                  <a:pt x="4062984" y="0"/>
                </a:lnTo>
                <a:lnTo>
                  <a:pt x="4062984" y="2749296"/>
                </a:lnTo>
                <a:lnTo>
                  <a:pt x="0" y="274929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1657" y="724646"/>
            <a:ext cx="9667240" cy="467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Cambria"/>
                <a:cs typeface="Cambria"/>
              </a:rPr>
              <a:t>V3 </a:t>
            </a:r>
            <a:r>
              <a:rPr sz="2400" b="1" spc="-5" dirty="0">
                <a:solidFill>
                  <a:srgbClr val="0070C0"/>
                </a:solidFill>
                <a:latin typeface="Cambria"/>
                <a:cs typeface="Cambria"/>
              </a:rPr>
              <a:t>Ring</a:t>
            </a:r>
            <a:r>
              <a:rPr sz="2400" b="1" spc="-1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70C0"/>
                </a:solidFill>
                <a:latin typeface="Cambria"/>
                <a:cs typeface="Cambria"/>
              </a:rPr>
              <a:t>System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9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Developed by </a:t>
            </a:r>
            <a:r>
              <a:rPr sz="2400" spc="-50" dirty="0">
                <a:latin typeface="Times New Roman"/>
                <a:cs typeface="Times New Roman"/>
              </a:rPr>
              <a:t>Dr. </a:t>
            </a:r>
            <a:r>
              <a:rPr sz="2400" spc="-5" dirty="0">
                <a:latin typeface="Times New Roman"/>
                <a:cs typeface="Times New Roman"/>
              </a:rPr>
              <a:t>Simon McDonald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2008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E3611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System has two </a:t>
            </a:r>
            <a:r>
              <a:rPr sz="2400" dirty="0">
                <a:latin typeface="Times New Roman"/>
                <a:cs typeface="Times New Roman"/>
              </a:rPr>
              <a:t>types of rings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bicuspid and </a:t>
            </a:r>
            <a:r>
              <a:rPr sz="2400" spc="-5" dirty="0">
                <a:latin typeface="Times New Roman"/>
                <a:cs typeface="Times New Roman"/>
              </a:rPr>
              <a:t>molar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teeth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9E3611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Precontoured matrix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bands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377950" algn="l"/>
                <a:tab pos="2356485" algn="l"/>
                <a:tab pos="3263265" algn="l"/>
                <a:tab pos="3819525" algn="l"/>
                <a:tab pos="4753610" algn="l"/>
                <a:tab pos="5841365" algn="l"/>
                <a:tab pos="6262370" algn="l"/>
                <a:tab pos="7376159" algn="l"/>
                <a:tab pos="8655050" algn="l"/>
              </a:tabLst>
            </a:pP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pec</a:t>
            </a:r>
            <a:r>
              <a:rPr sz="2400" spc="-10" dirty="0">
                <a:latin typeface="Times New Roman"/>
                <a:cs typeface="Times New Roman"/>
              </a:rPr>
              <a:t>ia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edge	c</a:t>
            </a:r>
            <a:r>
              <a:rPr sz="2400" spc="-10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ed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	</a:t>
            </a:r>
            <a:r>
              <a:rPr sz="2400" spc="-5" dirty="0">
                <a:latin typeface="Times New Roman"/>
                <a:cs typeface="Times New Roman"/>
              </a:rPr>
              <a:t>'</a:t>
            </a:r>
            <a:r>
              <a:rPr sz="2400" spc="-20" dirty="0">
                <a:latin typeface="Times New Roman"/>
                <a:cs typeface="Times New Roman"/>
              </a:rPr>
              <a:t>'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ave	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edge</a:t>
            </a:r>
            <a:r>
              <a:rPr sz="2400" spc="-5" dirty="0">
                <a:latin typeface="Times New Roman"/>
                <a:cs typeface="Times New Roman"/>
              </a:rPr>
              <a:t>''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provi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o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m	ging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val  </a:t>
            </a:r>
            <a:r>
              <a:rPr sz="2400" spc="-5" dirty="0">
                <a:latin typeface="Times New Roman"/>
                <a:cs typeface="Times New Roman"/>
              </a:rPr>
              <a:t>adaptation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matrix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band.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86086" y="6500674"/>
            <a:ext cx="3162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54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98786" y="6454965"/>
            <a:ext cx="292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rbel"/>
                <a:cs typeface="Corbel"/>
              </a:rPr>
              <a:t>112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953" y="2176929"/>
            <a:ext cx="4013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0A0"/>
                </a:solidFill>
              </a:rPr>
              <a:t>It </a:t>
            </a:r>
            <a:r>
              <a:rPr spc="-5" dirty="0">
                <a:solidFill>
                  <a:srgbClr val="7030A0"/>
                </a:solidFill>
              </a:rPr>
              <a:t>has </a:t>
            </a:r>
            <a:r>
              <a:rPr spc="-25" dirty="0">
                <a:solidFill>
                  <a:srgbClr val="7030A0"/>
                </a:solidFill>
              </a:rPr>
              <a:t>two </a:t>
            </a:r>
            <a:r>
              <a:rPr spc="-5" dirty="0">
                <a:solidFill>
                  <a:srgbClr val="7030A0"/>
                </a:solidFill>
              </a:rPr>
              <a:t>major</a:t>
            </a:r>
            <a:r>
              <a:rPr spc="-55" dirty="0">
                <a:solidFill>
                  <a:srgbClr val="7030A0"/>
                </a:solidFill>
              </a:rPr>
              <a:t> </a:t>
            </a:r>
            <a:r>
              <a:rPr spc="-10" dirty="0">
                <a:solidFill>
                  <a:srgbClr val="7030A0"/>
                </a:solidFill>
              </a:rPr>
              <a:t>innovations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1657" y="3185512"/>
            <a:ext cx="9667240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latin typeface="Cambria"/>
                <a:cs typeface="Cambria"/>
              </a:rPr>
              <a:t>Fully </a:t>
            </a:r>
            <a:r>
              <a:rPr sz="2400" dirty="0">
                <a:latin typeface="Cambria"/>
                <a:cs typeface="Cambria"/>
              </a:rPr>
              <a:t>made </a:t>
            </a:r>
            <a:r>
              <a:rPr sz="2400" spc="-5" dirty="0">
                <a:latin typeface="Cambria"/>
                <a:cs typeface="Cambria"/>
              </a:rPr>
              <a:t>of Nickel-Titanium ;imparts </a:t>
            </a:r>
            <a:r>
              <a:rPr sz="2400" spc="-15" dirty="0">
                <a:latin typeface="Cambria"/>
                <a:cs typeface="Cambria"/>
              </a:rPr>
              <a:t>more </a:t>
            </a:r>
            <a:r>
              <a:rPr sz="2400" spc="-5" dirty="0">
                <a:latin typeface="Cambria"/>
                <a:cs typeface="Cambria"/>
              </a:rPr>
              <a:t>springiness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longevity  than </a:t>
            </a:r>
            <a:r>
              <a:rPr sz="2400" dirty="0">
                <a:latin typeface="Cambria"/>
                <a:cs typeface="Cambria"/>
              </a:rPr>
              <a:t>stainless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steel.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V-shaped plastic </a:t>
            </a:r>
            <a:r>
              <a:rPr sz="2400" dirty="0">
                <a:latin typeface="Cambria"/>
                <a:cs typeface="Cambria"/>
              </a:rPr>
              <a:t>tines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accommodate the</a:t>
            </a:r>
            <a:r>
              <a:rPr sz="2400" spc="5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wedge.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tines </a:t>
            </a:r>
            <a:r>
              <a:rPr sz="2400" spc="-30" dirty="0">
                <a:latin typeface="Cambria"/>
                <a:cs typeface="Cambria"/>
              </a:rPr>
              <a:t>have </a:t>
            </a:r>
            <a:r>
              <a:rPr sz="2400" spc="-15" dirty="0">
                <a:latin typeface="Cambria"/>
                <a:cs typeface="Cambria"/>
              </a:rPr>
              <a:t>extra </a:t>
            </a:r>
            <a:r>
              <a:rPr sz="2400" spc="-5" dirty="0">
                <a:latin typeface="Cambria"/>
                <a:cs typeface="Cambria"/>
              </a:rPr>
              <a:t>width that enables the ring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contact </a:t>
            </a:r>
            <a:r>
              <a:rPr sz="2400" spc="-15" dirty="0">
                <a:latin typeface="Cambria"/>
                <a:cs typeface="Cambria"/>
              </a:rPr>
              <a:t>more </a:t>
            </a:r>
            <a:r>
              <a:rPr sz="2400" spc="-10" dirty="0">
                <a:latin typeface="Cambria"/>
                <a:cs typeface="Cambria"/>
              </a:rPr>
              <a:t>tooth  structure </a:t>
            </a:r>
            <a:r>
              <a:rPr sz="2400" spc="-15" dirty="0">
                <a:latin typeface="Cambria"/>
                <a:cs typeface="Cambria"/>
              </a:rPr>
              <a:t>buccally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35" dirty="0">
                <a:latin typeface="Cambria"/>
                <a:cs typeface="Cambria"/>
              </a:rPr>
              <a:t> </a:t>
            </a:r>
            <a:r>
              <a:rPr sz="2400" spc="-30" dirty="0">
                <a:latin typeface="Cambria"/>
                <a:cs typeface="Cambria"/>
              </a:rPr>
              <a:t>lingually.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7868" y="74676"/>
            <a:ext cx="4104131" cy="310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49" y="440217"/>
            <a:ext cx="28670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8B7B57"/>
                </a:solidFill>
              </a:rPr>
              <a:t>Fender</a:t>
            </a:r>
            <a:r>
              <a:rPr sz="3200" spc="-70" dirty="0">
                <a:solidFill>
                  <a:srgbClr val="8B7B57"/>
                </a:solidFill>
              </a:rPr>
              <a:t> </a:t>
            </a:r>
            <a:r>
              <a:rPr sz="3200" spc="-35" dirty="0">
                <a:solidFill>
                  <a:srgbClr val="8B7B57"/>
                </a:solidFill>
              </a:rPr>
              <a:t>Wedges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617583" y="6513374"/>
            <a:ext cx="255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dirty="0">
                <a:latin typeface="Corbel"/>
                <a:cs typeface="Corbel"/>
              </a:rPr>
              <a:t>1</a:t>
            </a:r>
            <a:r>
              <a:rPr sz="1400" b="1" spc="-35" dirty="0">
                <a:latin typeface="Corbel"/>
                <a:cs typeface="Corbel"/>
              </a:rPr>
              <a:t>13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1166" y="1699811"/>
            <a:ext cx="7440295" cy="450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35" dirty="0">
                <a:latin typeface="Cambria"/>
                <a:cs typeface="Cambria"/>
              </a:rPr>
              <a:t>For </a:t>
            </a:r>
            <a:r>
              <a:rPr sz="2400" spc="-10" dirty="0">
                <a:latin typeface="Cambria"/>
                <a:cs typeface="Cambria"/>
              </a:rPr>
              <a:t>protection </a:t>
            </a:r>
            <a:r>
              <a:rPr sz="2400" spc="-5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separation </a:t>
            </a:r>
            <a:r>
              <a:rPr sz="2400" spc="-5" dirty="0">
                <a:latin typeface="Cambria"/>
                <a:cs typeface="Cambria"/>
              </a:rPr>
              <a:t>during </a:t>
            </a:r>
            <a:r>
              <a:rPr sz="2400" spc="-10" dirty="0">
                <a:latin typeface="Cambria"/>
                <a:cs typeface="Cambria"/>
              </a:rPr>
              <a:t>tooth  preparation.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Combination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5" dirty="0">
                <a:latin typeface="Cambria"/>
                <a:cs typeface="Cambria"/>
              </a:rPr>
              <a:t>steel </a:t>
            </a:r>
            <a:r>
              <a:rPr sz="2400" spc="-10" dirty="0">
                <a:latin typeface="Cambria"/>
                <a:cs typeface="Cambria"/>
              </a:rPr>
              <a:t>plate </a:t>
            </a:r>
            <a:r>
              <a:rPr sz="2400" dirty="0">
                <a:latin typeface="Cambria"/>
                <a:cs typeface="Cambria"/>
              </a:rPr>
              <a:t>and a </a:t>
            </a:r>
            <a:r>
              <a:rPr sz="2400" spc="-5" dirty="0">
                <a:latin typeface="Cambria"/>
                <a:cs typeface="Cambria"/>
              </a:rPr>
              <a:t>plastic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wedge.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Inserted </a:t>
            </a:r>
            <a:r>
              <a:rPr sz="2400" spc="-10" dirty="0">
                <a:latin typeface="Cambria"/>
                <a:cs typeface="Cambria"/>
              </a:rPr>
              <a:t>into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inter </a:t>
            </a:r>
            <a:r>
              <a:rPr sz="2400" spc="-5" dirty="0">
                <a:latin typeface="Cambria"/>
                <a:cs typeface="Cambria"/>
              </a:rPr>
              <a:t>dental space </a:t>
            </a:r>
            <a:r>
              <a:rPr sz="2400" dirty="0">
                <a:latin typeface="Cambria"/>
                <a:cs typeface="Cambria"/>
              </a:rPr>
              <a:t>it </a:t>
            </a:r>
            <a:r>
              <a:rPr sz="2400" spc="-10" dirty="0">
                <a:latin typeface="Cambria"/>
                <a:cs typeface="Cambria"/>
              </a:rPr>
              <a:t>provides </a:t>
            </a:r>
            <a:r>
              <a:rPr sz="2400" dirty="0">
                <a:latin typeface="Cambria"/>
                <a:cs typeface="Cambria"/>
              </a:rPr>
              <a:t>a  </a:t>
            </a:r>
            <a:r>
              <a:rPr sz="2400" spc="-10" dirty="0">
                <a:latin typeface="Cambria"/>
                <a:cs typeface="Cambria"/>
              </a:rPr>
              <a:t>protector </a:t>
            </a:r>
            <a:r>
              <a:rPr sz="2400" spc="-15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the tissue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10" dirty="0">
                <a:latin typeface="Cambria"/>
                <a:cs typeface="Cambria"/>
              </a:rPr>
              <a:t>separates the </a:t>
            </a:r>
            <a:r>
              <a:rPr sz="2400" spc="-5" dirty="0">
                <a:latin typeface="Cambria"/>
                <a:cs typeface="Cambria"/>
              </a:rPr>
              <a:t>teeth,  </a:t>
            </a:r>
            <a:r>
              <a:rPr sz="2400" dirty="0">
                <a:latin typeface="Cambria"/>
                <a:cs typeface="Cambria"/>
              </a:rPr>
              <a:t>simplifying </a:t>
            </a:r>
            <a:r>
              <a:rPr sz="2400" spc="-5" dirty="0">
                <a:latin typeface="Cambria"/>
                <a:cs typeface="Cambria"/>
              </a:rPr>
              <a:t>the following application of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825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Can </a:t>
            </a:r>
            <a:r>
              <a:rPr sz="2400" spc="-5" dirty="0">
                <a:latin typeface="Cambria"/>
                <a:cs typeface="Cambria"/>
              </a:rPr>
              <a:t>be applied </a:t>
            </a:r>
            <a:r>
              <a:rPr sz="2400" spc="-10" dirty="0">
                <a:latin typeface="Cambria"/>
                <a:cs typeface="Cambria"/>
              </a:rPr>
              <a:t>buccally </a:t>
            </a:r>
            <a:r>
              <a:rPr sz="2400" spc="-5" dirty="0">
                <a:latin typeface="Cambria"/>
                <a:cs typeface="Cambria"/>
              </a:rPr>
              <a:t>or </a:t>
            </a:r>
            <a:r>
              <a:rPr sz="2400" spc="-10" dirty="0">
                <a:latin typeface="Cambria"/>
                <a:cs typeface="Cambria"/>
              </a:rPr>
              <a:t>lingually for </a:t>
            </a:r>
            <a:r>
              <a:rPr sz="2400" spc="-5" dirty="0">
                <a:latin typeface="Cambria"/>
                <a:cs typeface="Cambria"/>
              </a:rPr>
              <a:t>optimal </a:t>
            </a:r>
            <a:r>
              <a:rPr sz="2400" dirty="0">
                <a:latin typeface="Cambria"/>
                <a:cs typeface="Cambria"/>
              </a:rPr>
              <a:t>access  and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vision.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29700" y="89915"/>
            <a:ext cx="3051047" cy="329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87611" y="147828"/>
            <a:ext cx="2898000" cy="3136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1609" y="131826"/>
            <a:ext cx="2912745" cy="3152140"/>
          </a:xfrm>
          <a:custGeom>
            <a:avLst/>
            <a:gdLst/>
            <a:ahLst/>
            <a:cxnLst/>
            <a:rect l="l" t="t" r="r" b="b"/>
            <a:pathLst>
              <a:path w="2912745" h="3152140">
                <a:moveTo>
                  <a:pt x="0" y="0"/>
                </a:moveTo>
                <a:lnTo>
                  <a:pt x="2912363" y="0"/>
                </a:lnTo>
                <a:lnTo>
                  <a:pt x="2912363" y="3151631"/>
                </a:lnTo>
                <a:lnTo>
                  <a:pt x="0" y="3151631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2559" y="3390900"/>
            <a:ext cx="3028187" cy="3436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10471" y="3448811"/>
            <a:ext cx="2857498" cy="3265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4469" y="3432809"/>
            <a:ext cx="2889885" cy="3298190"/>
          </a:xfrm>
          <a:custGeom>
            <a:avLst/>
            <a:gdLst/>
            <a:ahLst/>
            <a:cxnLst/>
            <a:rect l="l" t="t" r="r" b="b"/>
            <a:pathLst>
              <a:path w="2889884" h="3298190">
                <a:moveTo>
                  <a:pt x="0" y="0"/>
                </a:moveTo>
                <a:lnTo>
                  <a:pt x="2889504" y="0"/>
                </a:lnTo>
                <a:lnTo>
                  <a:pt x="2889504" y="3297936"/>
                </a:lnTo>
                <a:lnTo>
                  <a:pt x="0" y="329793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3553" y="951453"/>
            <a:ext cx="9476105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mbria"/>
                <a:cs typeface="Cambria"/>
              </a:rPr>
              <a:t>Available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10" dirty="0">
                <a:latin typeface="Cambria"/>
                <a:cs typeface="Cambria"/>
              </a:rPr>
              <a:t>four </a:t>
            </a:r>
            <a:r>
              <a:rPr sz="2400" spc="-5" dirty="0">
                <a:latin typeface="Cambria"/>
                <a:cs typeface="Cambria"/>
              </a:rPr>
              <a:t>color coded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sizes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  <a:tab pos="1348740" algn="l"/>
                <a:tab pos="1815464" algn="l"/>
                <a:tab pos="3044825" algn="l"/>
                <a:tab pos="3785870" algn="l"/>
                <a:tab pos="4491355" algn="l"/>
                <a:tab pos="5782310" algn="l"/>
                <a:tab pos="7195184" algn="l"/>
                <a:tab pos="7493634" algn="l"/>
                <a:tab pos="8251190" algn="l"/>
                <a:tab pos="9184005" algn="l"/>
              </a:tabLst>
            </a:pPr>
            <a:r>
              <a:rPr sz="2400" spc="-5" dirty="0">
                <a:latin typeface="Cambria"/>
                <a:cs typeface="Cambria"/>
              </a:rPr>
              <a:t>Sho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spc="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d	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in</a:t>
            </a:r>
            <a:r>
              <a:rPr sz="2400" dirty="0">
                <a:latin typeface="Cambria"/>
                <a:cs typeface="Cambria"/>
              </a:rPr>
              <a:t>s</a:t>
            </a:r>
            <a:r>
              <a:rPr sz="2400" spc="-10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r</a:t>
            </a:r>
            <a:r>
              <a:rPr sz="2400" spc="-25" dirty="0">
                <a:latin typeface="Cambria"/>
                <a:cs typeface="Cambria"/>
              </a:rPr>
              <a:t>t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d	w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spc="5" dirty="0">
                <a:latin typeface="Cambria"/>
                <a:cs typeface="Cambria"/>
              </a:rPr>
              <a:t>t</a:t>
            </a:r>
            <a:r>
              <a:rPr sz="2400" dirty="0">
                <a:latin typeface="Cambria"/>
                <a:cs typeface="Cambria"/>
              </a:rPr>
              <a:t>h	</a:t>
            </a:r>
            <a:r>
              <a:rPr sz="2400" spc="5" dirty="0">
                <a:latin typeface="Cambria"/>
                <a:cs typeface="Cambria"/>
              </a:rPr>
              <a:t>f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rm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5" dirty="0">
                <a:latin typeface="Cambria"/>
                <a:cs typeface="Cambria"/>
              </a:rPr>
              <a:t>e</a:t>
            </a:r>
            <a:r>
              <a:rPr sz="2400" dirty="0">
                <a:latin typeface="Cambria"/>
                <a:cs typeface="Cambria"/>
              </a:rPr>
              <a:t>ss</a:t>
            </a:r>
            <a:r>
              <a:rPr sz="2400" spc="-10" dirty="0">
                <a:latin typeface="Cambria"/>
                <a:cs typeface="Cambria"/>
              </a:rPr>
              <a:t>u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-5" dirty="0">
                <a:latin typeface="Cambria"/>
                <a:cs typeface="Cambria"/>
              </a:rPr>
              <a:t>p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30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v</a:t>
            </a:r>
            <a:r>
              <a:rPr sz="2400" spc="5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d</a:t>
            </a:r>
            <a:r>
              <a:rPr sz="2400" spc="-10" dirty="0">
                <a:latin typeface="Cambria"/>
                <a:cs typeface="Cambria"/>
              </a:rPr>
              <a:t>i</a:t>
            </a:r>
            <a:r>
              <a:rPr sz="2400" dirty="0">
                <a:latin typeface="Cambria"/>
                <a:cs typeface="Cambria"/>
              </a:rPr>
              <a:t>ng	a	t</a:t>
            </a:r>
            <a:r>
              <a:rPr sz="2400" spc="-10" dirty="0">
                <a:latin typeface="Cambria"/>
                <a:cs typeface="Cambria"/>
              </a:rPr>
              <a:t>igh</a:t>
            </a:r>
            <a:r>
              <a:rPr sz="2400" dirty="0">
                <a:latin typeface="Cambria"/>
                <a:cs typeface="Cambria"/>
              </a:rPr>
              <a:t>t	sta</a:t>
            </a:r>
            <a:r>
              <a:rPr sz="2400" spc="-10" dirty="0">
                <a:latin typeface="Cambria"/>
                <a:cs typeface="Cambria"/>
              </a:rPr>
              <a:t>b</a:t>
            </a:r>
            <a:r>
              <a:rPr sz="2400" spc="-5" dirty="0">
                <a:latin typeface="Cambria"/>
                <a:cs typeface="Cambria"/>
              </a:rPr>
              <a:t>l</a:t>
            </a:r>
            <a:r>
              <a:rPr sz="2400" dirty="0">
                <a:latin typeface="Cambria"/>
                <a:cs typeface="Cambria"/>
              </a:rPr>
              <a:t>e	</a:t>
            </a:r>
            <a:r>
              <a:rPr sz="2400" spc="5" dirty="0">
                <a:latin typeface="Cambria"/>
                <a:cs typeface="Cambria"/>
              </a:rPr>
              <a:t>f</a:t>
            </a:r>
            <a:r>
              <a:rPr sz="2400" spc="-10" dirty="0">
                <a:latin typeface="Cambria"/>
                <a:cs typeface="Cambria"/>
              </a:rPr>
              <a:t>it  throughout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preparation.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0771" y="3665220"/>
            <a:ext cx="4207763" cy="2933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8684" y="3723132"/>
            <a:ext cx="4037075" cy="27630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2682" y="3707129"/>
            <a:ext cx="4069079" cy="2795270"/>
          </a:xfrm>
          <a:custGeom>
            <a:avLst/>
            <a:gdLst/>
            <a:ahLst/>
            <a:cxnLst/>
            <a:rect l="l" t="t" r="r" b="b"/>
            <a:pathLst>
              <a:path w="4069079" h="2795270">
                <a:moveTo>
                  <a:pt x="0" y="0"/>
                </a:moveTo>
                <a:lnTo>
                  <a:pt x="4069079" y="0"/>
                </a:lnTo>
                <a:lnTo>
                  <a:pt x="4069079" y="2795016"/>
                </a:lnTo>
                <a:lnTo>
                  <a:pt x="0" y="2795016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63483" y="2580131"/>
            <a:ext cx="4018788" cy="4018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1395" y="2638044"/>
            <a:ext cx="3848099" cy="3848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05393" y="2622042"/>
            <a:ext cx="3880485" cy="3880485"/>
          </a:xfrm>
          <a:custGeom>
            <a:avLst/>
            <a:gdLst/>
            <a:ahLst/>
            <a:cxnLst/>
            <a:rect l="l" t="t" r="r" b="b"/>
            <a:pathLst>
              <a:path w="3880484" h="3880484">
                <a:moveTo>
                  <a:pt x="0" y="0"/>
                </a:moveTo>
                <a:lnTo>
                  <a:pt x="3880104" y="0"/>
                </a:lnTo>
                <a:lnTo>
                  <a:pt x="3880104" y="3880104"/>
                </a:lnTo>
                <a:lnTo>
                  <a:pt x="0" y="3880104"/>
                </a:lnTo>
                <a:lnTo>
                  <a:pt x="0" y="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76943" y="6500674"/>
            <a:ext cx="326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57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3510943" cy="369332"/>
          </a:xfrm>
        </p:spPr>
        <p:txBody>
          <a:bodyPr/>
          <a:lstStyle/>
          <a:p>
            <a:r>
              <a:rPr lang="en-US" dirty="0" err="1"/>
              <a:t>Bioclear</a:t>
            </a:r>
            <a:r>
              <a:rPr lang="en-US" dirty="0"/>
              <a:t> matrix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981200"/>
            <a:ext cx="9753600" cy="4801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Introduced by Dr. David Clark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Ideal for </a:t>
            </a:r>
            <a:r>
              <a:rPr lang="en-US" dirty="0" err="1">
                <a:solidFill>
                  <a:schemeClr val="tx1"/>
                </a:solidFill>
              </a:rPr>
              <a:t>diastemma</a:t>
            </a:r>
            <a:r>
              <a:rPr lang="en-US" dirty="0">
                <a:solidFill>
                  <a:schemeClr val="tx1"/>
                </a:solidFill>
              </a:rPr>
              <a:t> closure and </a:t>
            </a:r>
          </a:p>
          <a:p>
            <a:r>
              <a:rPr lang="en-US" dirty="0">
                <a:solidFill>
                  <a:schemeClr val="tx1"/>
                </a:solidFill>
              </a:rPr>
              <a:t>      black triangle 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Includes </a:t>
            </a:r>
            <a:r>
              <a:rPr lang="en-US" dirty="0" err="1">
                <a:solidFill>
                  <a:schemeClr val="tx1"/>
                </a:solidFill>
              </a:rPr>
              <a:t>bioclear</a:t>
            </a:r>
            <a:r>
              <a:rPr lang="en-US" dirty="0">
                <a:solidFill>
                  <a:schemeClr val="tx1"/>
                </a:solidFill>
              </a:rPr>
              <a:t> sectional matrix for anterior and posterior teeth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 kit  also  contains  three wedging options,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Sabre Wedges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Soft Wooden Wedges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Interproximatior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with its anatomic, translucent silicone state that separates teeth, creating a strong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Also included is the </a:t>
            </a:r>
            <a:r>
              <a:rPr lang="en-US" dirty="0">
                <a:solidFill>
                  <a:srgbClr val="FF0000"/>
                </a:solidFill>
              </a:rPr>
              <a:t>Tetra Ring </a:t>
            </a:r>
            <a:r>
              <a:rPr lang="en-US">
                <a:solidFill>
                  <a:srgbClr val="FF0000"/>
                </a:solidFill>
              </a:rPr>
              <a:t>with its</a:t>
            </a:r>
          </a:p>
          <a:p>
            <a:r>
              <a:rPr lang="en-US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rgbClr val="FF0000"/>
                </a:solidFill>
              </a:rPr>
              <a:t>four hands and clear </a:t>
            </a:r>
            <a:r>
              <a:rPr lang="en-US">
                <a:solidFill>
                  <a:srgbClr val="FF0000"/>
                </a:solidFill>
              </a:rPr>
              <a:t>matrix ring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6" t="18863" r="15587" b="16575"/>
          <a:stretch/>
        </p:blipFill>
        <p:spPr bwMode="auto">
          <a:xfrm>
            <a:off x="6966863" y="80962"/>
            <a:ext cx="4539337" cy="29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aber w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59215"/>
            <a:ext cx="3546475" cy="18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0169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838200"/>
            <a:ext cx="3510943" cy="738664"/>
          </a:xfrm>
        </p:spPr>
        <p:txBody>
          <a:bodyPr/>
          <a:lstStyle/>
          <a:p>
            <a:r>
              <a:rPr lang="en-US" dirty="0" err="1"/>
              <a:t>Metafix</a:t>
            </a:r>
            <a:r>
              <a:rPr lang="en-US" dirty="0"/>
              <a:t> Matrix System</a:t>
            </a:r>
            <a:r>
              <a:rPr lang="en-US" sz="2800" spc="-35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spc="-35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819400"/>
            <a:ext cx="10253347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Introduced by </a:t>
            </a:r>
            <a:r>
              <a:rPr lang="en-US" dirty="0" err="1">
                <a:solidFill>
                  <a:schemeClr val="tx1"/>
                </a:solidFill>
              </a:rPr>
              <a:t>kerr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 Class  II  MO/OD/MOD  composite  fillings  in posterior area with the innovative integrated  opening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ring matrix band  is  0.038  mm  for  stable  placement without distortion through tight intact contact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. It is available in three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Excellent  patient comfort and better visibility of the working area.</a:t>
            </a:r>
          </a:p>
        </p:txBody>
      </p:sp>
      <p:pic>
        <p:nvPicPr>
          <p:cNvPr id="2050" name="Picture 2" descr="Image result for metafix matrix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4" t="26161" r="18722" b="15657"/>
          <a:stretch/>
        </p:blipFill>
        <p:spPr bwMode="auto">
          <a:xfrm>
            <a:off x="7924800" y="533400"/>
            <a:ext cx="3733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6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18281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8B7B57"/>
                </a:solidFill>
              </a:rPr>
              <a:t>M</a:t>
            </a:r>
            <a:r>
              <a:rPr sz="3200" dirty="0">
                <a:solidFill>
                  <a:srgbClr val="8B7B57"/>
                </a:solidFill>
              </a:rPr>
              <a:t>a</a:t>
            </a:r>
            <a:r>
              <a:rPr sz="3200" spc="5" dirty="0">
                <a:solidFill>
                  <a:srgbClr val="8B7B57"/>
                </a:solidFill>
              </a:rPr>
              <a:t>t</a:t>
            </a:r>
            <a:r>
              <a:rPr sz="3200" spc="-5" dirty="0">
                <a:solidFill>
                  <a:srgbClr val="8B7B57"/>
                </a:solidFill>
              </a:rPr>
              <a:t>r</a:t>
            </a:r>
            <a:r>
              <a:rPr sz="3200" dirty="0">
                <a:solidFill>
                  <a:srgbClr val="8B7B57"/>
                </a:solidFill>
              </a:rPr>
              <a:t>i</a:t>
            </a:r>
            <a:r>
              <a:rPr sz="3200" spc="-5" dirty="0">
                <a:solidFill>
                  <a:srgbClr val="8B7B57"/>
                </a:solidFill>
              </a:rPr>
              <a:t>c</a:t>
            </a:r>
            <a:r>
              <a:rPr sz="3200" dirty="0">
                <a:solidFill>
                  <a:srgbClr val="8B7B57"/>
                </a:solidFill>
              </a:rPr>
              <a:t>i</a:t>
            </a:r>
            <a:r>
              <a:rPr sz="3200" spc="-5" dirty="0">
                <a:solidFill>
                  <a:srgbClr val="8B7B57"/>
                </a:solidFill>
              </a:rPr>
              <a:t>n</a:t>
            </a:r>
            <a:r>
              <a:rPr sz="3200" dirty="0">
                <a:solidFill>
                  <a:srgbClr val="8B7B57"/>
                </a:solidFill>
              </a:rPr>
              <a:t>g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10753" y="1699811"/>
            <a:ext cx="9545320" cy="407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The matrix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should: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76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Displace the </a:t>
            </a:r>
            <a:r>
              <a:rPr sz="2400" spc="-15" dirty="0">
                <a:latin typeface="Cambria"/>
                <a:cs typeface="Cambria"/>
              </a:rPr>
              <a:t>gingiva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rubber </a:t>
            </a:r>
            <a:r>
              <a:rPr sz="2400" dirty="0">
                <a:latin typeface="Cambria"/>
                <a:cs typeface="Cambria"/>
              </a:rPr>
              <a:t>dam </a:t>
            </a:r>
            <a:r>
              <a:rPr sz="2400" spc="-35" dirty="0">
                <a:latin typeface="Cambria"/>
                <a:cs typeface="Cambria"/>
              </a:rPr>
              <a:t>away </a:t>
            </a:r>
            <a:r>
              <a:rPr sz="2400" spc="-10" dirty="0">
                <a:latin typeface="Cambria"/>
                <a:cs typeface="Cambria"/>
              </a:rPr>
              <a:t>from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cavity</a:t>
            </a:r>
            <a:r>
              <a:rPr sz="2400" spc="5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margins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latin typeface="Cambria"/>
                <a:cs typeface="Cambria"/>
              </a:rPr>
              <a:t>Assure </a:t>
            </a:r>
            <a:r>
              <a:rPr sz="2400" dirty="0">
                <a:latin typeface="Cambria"/>
                <a:cs typeface="Cambria"/>
              </a:rPr>
              <a:t>dryness and </a:t>
            </a:r>
            <a:r>
              <a:rPr sz="2400" spc="-5" dirty="0">
                <a:latin typeface="Cambria"/>
                <a:cs typeface="Cambria"/>
              </a:rPr>
              <a:t>non-contamination of the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cavity</a:t>
            </a:r>
            <a:endParaRPr sz="2400" dirty="0">
              <a:latin typeface="Cambria"/>
              <a:cs typeface="Cambria"/>
            </a:endParaRPr>
          </a:p>
          <a:p>
            <a:pPr marL="756285" marR="5080" indent="-287020">
              <a:lnSpc>
                <a:spcPct val="100000"/>
              </a:lnSpc>
              <a:spcBef>
                <a:spcPts val="114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15" dirty="0">
                <a:latin typeface="Cambria"/>
                <a:cs typeface="Cambria"/>
              </a:rPr>
              <a:t>Provide </a:t>
            </a:r>
            <a:r>
              <a:rPr sz="2400" spc="-5" dirty="0">
                <a:latin typeface="Cambria"/>
                <a:cs typeface="Cambria"/>
              </a:rPr>
              <a:t>shape </a:t>
            </a:r>
            <a:r>
              <a:rPr sz="2400" spc="-10" dirty="0">
                <a:latin typeface="Cambria"/>
                <a:cs typeface="Cambria"/>
              </a:rPr>
              <a:t>for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5" dirty="0">
                <a:latin typeface="Cambria"/>
                <a:cs typeface="Cambria"/>
              </a:rPr>
              <a:t>restoration </a:t>
            </a:r>
            <a:r>
              <a:rPr sz="2400" dirty="0">
                <a:latin typeface="Cambria"/>
                <a:cs typeface="Cambria"/>
              </a:rPr>
              <a:t>during </a:t>
            </a:r>
            <a:r>
              <a:rPr sz="2400" spc="-5" dirty="0">
                <a:latin typeface="Cambria"/>
                <a:cs typeface="Cambria"/>
              </a:rPr>
              <a:t>setting of the </a:t>
            </a:r>
            <a:r>
              <a:rPr sz="2400" spc="-20" dirty="0">
                <a:latin typeface="Cambria"/>
                <a:cs typeface="Cambria"/>
              </a:rPr>
              <a:t>restorative  </a:t>
            </a:r>
            <a:r>
              <a:rPr sz="2400" spc="-5" dirty="0">
                <a:latin typeface="Cambria"/>
                <a:cs typeface="Cambria"/>
              </a:rPr>
              <a:t>material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1500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latin typeface="Cambria"/>
                <a:cs typeface="Cambria"/>
              </a:rPr>
              <a:t>Maintain </a:t>
            </a:r>
            <a:r>
              <a:rPr sz="2400" dirty="0">
                <a:latin typeface="Cambria"/>
                <a:cs typeface="Cambria"/>
              </a:rPr>
              <a:t>its </a:t>
            </a:r>
            <a:r>
              <a:rPr sz="2400" spc="-5" dirty="0">
                <a:latin typeface="Cambria"/>
                <a:cs typeface="Cambria"/>
              </a:rPr>
              <a:t>shape </a:t>
            </a:r>
            <a:r>
              <a:rPr sz="2400" dirty="0">
                <a:latin typeface="Cambria"/>
                <a:cs typeface="Cambria"/>
              </a:rPr>
              <a:t>during </a:t>
            </a:r>
            <a:r>
              <a:rPr sz="2400" spc="-5" dirty="0">
                <a:latin typeface="Cambria"/>
                <a:cs typeface="Cambria"/>
              </a:rPr>
              <a:t>hardening of the</a:t>
            </a:r>
            <a:r>
              <a:rPr sz="2400" spc="-5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material</a:t>
            </a:r>
            <a:endParaRPr sz="2400" dirty="0">
              <a:latin typeface="Cambria"/>
              <a:cs typeface="Cambria"/>
            </a:endParaRPr>
          </a:p>
          <a:p>
            <a:pPr marL="756285" indent="-287020">
              <a:lnSpc>
                <a:spcPct val="100000"/>
              </a:lnSpc>
              <a:spcBef>
                <a:spcPts val="2039"/>
              </a:spcBef>
              <a:buClr>
                <a:srgbClr val="9E361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mbria"/>
                <a:cs typeface="Cambria"/>
              </a:rPr>
              <a:t>Confine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restorative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dirty="0">
                <a:latin typeface="Cambria"/>
                <a:cs typeface="Cambria"/>
              </a:rPr>
              <a:t>within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cavity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2082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002060"/>
                </a:solidFill>
              </a:rPr>
              <a:t>C</a:t>
            </a:r>
            <a:r>
              <a:rPr sz="3200" spc="-5" dirty="0">
                <a:solidFill>
                  <a:srgbClr val="002060"/>
                </a:solidFill>
              </a:rPr>
              <a:t>oncl</a:t>
            </a:r>
            <a:r>
              <a:rPr sz="3200" spc="-10" dirty="0">
                <a:solidFill>
                  <a:srgbClr val="002060"/>
                </a:solidFill>
              </a:rPr>
              <a:t>u</a:t>
            </a:r>
            <a:r>
              <a:rPr sz="3200" spc="5" dirty="0">
                <a:solidFill>
                  <a:srgbClr val="002060"/>
                </a:solidFill>
              </a:rPr>
              <a:t>s</a:t>
            </a:r>
            <a:r>
              <a:rPr sz="3200" dirty="0">
                <a:solidFill>
                  <a:srgbClr val="002060"/>
                </a:solidFill>
              </a:rPr>
              <a:t>i</a:t>
            </a:r>
            <a:r>
              <a:rPr sz="3200" spc="-5" dirty="0">
                <a:solidFill>
                  <a:srgbClr val="002060"/>
                </a:solidFill>
              </a:rPr>
              <a:t>on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11576943" y="6500674"/>
            <a:ext cx="326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60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3217" y="1474960"/>
            <a:ext cx="1000315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10" dirty="0">
                <a:latin typeface="Cambria"/>
                <a:cs typeface="Cambria"/>
              </a:rPr>
              <a:t>Proper restoration of </a:t>
            </a:r>
            <a:r>
              <a:rPr sz="2400" spc="-5" dirty="0">
                <a:latin typeface="Cambria"/>
                <a:cs typeface="Cambria"/>
              </a:rPr>
              <a:t>the anatomical landmarks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important </a:t>
            </a:r>
            <a:r>
              <a:rPr sz="2400" spc="-15" dirty="0">
                <a:latin typeface="Cambria"/>
                <a:cs typeface="Cambria"/>
              </a:rPr>
              <a:t>for  </a:t>
            </a:r>
            <a:r>
              <a:rPr sz="2400" spc="-5" dirty="0">
                <a:latin typeface="Cambria"/>
                <a:cs typeface="Cambria"/>
              </a:rPr>
              <a:t>enhancing </a:t>
            </a:r>
            <a:r>
              <a:rPr sz="2400" spc="-1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longevity of </a:t>
            </a:r>
            <a:r>
              <a:rPr sz="2400" spc="-10" dirty="0">
                <a:latin typeface="Cambria"/>
                <a:cs typeface="Cambria"/>
              </a:rPr>
              <a:t>restorations </a:t>
            </a:r>
            <a:r>
              <a:rPr sz="2400" dirty="0">
                <a:latin typeface="Cambria"/>
                <a:cs typeface="Cambria"/>
              </a:rPr>
              <a:t>as </a:t>
            </a:r>
            <a:r>
              <a:rPr sz="2400" spc="-10" dirty="0">
                <a:latin typeface="Cambria"/>
                <a:cs typeface="Cambria"/>
              </a:rPr>
              <a:t>well </a:t>
            </a:r>
            <a:r>
              <a:rPr sz="2400" dirty="0">
                <a:latin typeface="Cambria"/>
                <a:cs typeface="Cambria"/>
              </a:rPr>
              <a:t>as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maintain the occlusal  </a:t>
            </a:r>
            <a:r>
              <a:rPr sz="2400" dirty="0">
                <a:latin typeface="Cambria"/>
                <a:cs typeface="Cambria"/>
              </a:rPr>
              <a:t>health and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harmony.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Matricing is a vital </a:t>
            </a:r>
            <a:r>
              <a:rPr sz="2400" spc="-10" dirty="0">
                <a:latin typeface="Cambria"/>
                <a:cs typeface="Cambria"/>
              </a:rPr>
              <a:t>step </a:t>
            </a:r>
            <a:r>
              <a:rPr sz="2400" dirty="0">
                <a:latin typeface="Cambria"/>
                <a:cs typeface="Cambria"/>
              </a:rPr>
              <a:t>during </a:t>
            </a:r>
            <a:r>
              <a:rPr sz="2400" spc="-5" dirty="0">
                <a:latin typeface="Cambria"/>
                <a:cs typeface="Cambria"/>
              </a:rPr>
              <a:t>the placement of different</a:t>
            </a:r>
            <a:r>
              <a:rPr sz="2400" spc="-9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restorations.</a:t>
            </a:r>
            <a:endParaRPr sz="2400" dirty="0">
              <a:latin typeface="Cambria"/>
              <a:cs typeface="Cambria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Selection of the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should be </a:t>
            </a:r>
            <a:r>
              <a:rPr sz="2400" dirty="0">
                <a:latin typeface="Cambria"/>
                <a:cs typeface="Cambria"/>
              </a:rPr>
              <a:t>based </a:t>
            </a:r>
            <a:r>
              <a:rPr sz="2400" spc="-5" dirty="0">
                <a:latin typeface="Cambria"/>
                <a:cs typeface="Cambria"/>
              </a:rPr>
              <a:t>on </a:t>
            </a:r>
            <a:r>
              <a:rPr sz="2400" dirty="0">
                <a:latin typeface="Cambria"/>
                <a:cs typeface="Cambria"/>
              </a:rPr>
              <a:t>its ease </a:t>
            </a:r>
            <a:r>
              <a:rPr sz="2400" spc="-5" dirty="0">
                <a:latin typeface="Cambria"/>
                <a:cs typeface="Cambria"/>
              </a:rPr>
              <a:t>of use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efficiency </a:t>
            </a:r>
            <a:r>
              <a:rPr sz="2400" spc="-10" dirty="0">
                <a:latin typeface="Cambria"/>
                <a:cs typeface="Cambria"/>
              </a:rPr>
              <a:t>to  </a:t>
            </a:r>
            <a:r>
              <a:rPr sz="2400" spc="-15" dirty="0">
                <a:latin typeface="Cambria"/>
                <a:cs typeface="Cambria"/>
              </a:rPr>
              <a:t>provide </a:t>
            </a:r>
            <a:r>
              <a:rPr sz="2400" spc="-5" dirty="0">
                <a:latin typeface="Cambria"/>
                <a:cs typeface="Cambria"/>
              </a:rPr>
              <a:t>the optimum contacts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contours..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299085" marR="6985" indent="-287020" algn="just">
              <a:lnSpc>
                <a:spcPct val="100000"/>
              </a:lnSpc>
              <a:buClr>
                <a:srgbClr val="9E3611"/>
              </a:buClr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mbria"/>
                <a:cs typeface="Cambria"/>
              </a:rPr>
              <a:t>The dentist </a:t>
            </a:r>
            <a:r>
              <a:rPr sz="2400" spc="-5" dirty="0">
                <a:latin typeface="Cambria"/>
                <a:cs typeface="Cambria"/>
              </a:rPr>
              <a:t>should </a:t>
            </a:r>
            <a:r>
              <a:rPr sz="2400" dirty="0">
                <a:latin typeface="Cambria"/>
                <a:cs typeface="Cambria"/>
              </a:rPr>
              <a:t>select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right </a:t>
            </a:r>
            <a:r>
              <a:rPr sz="2400" spc="-5" dirty="0">
                <a:latin typeface="Cambria"/>
                <a:cs typeface="Cambria"/>
              </a:rPr>
              <a:t>method according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 needs of  individual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case.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61328-F57E-38D2-E559-589DCAA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09800"/>
            <a:ext cx="9220200" cy="18466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dirty="0"/>
              <a:t>Matrix band and wedges are commonly used to prevent overhanging margins at the proximal area .</a:t>
            </a:r>
            <a:br>
              <a:rPr lang="en-IN" dirty="0"/>
            </a:br>
            <a:r>
              <a:rPr lang="en-IN" dirty="0"/>
              <a:t>The applied wedge seals the cavity interface , creates minor tooth separation to compensate for the thickness of the matrix band , affects the proximal contour.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43EE4E-57A8-CFE7-00D5-AE4CE04A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228600"/>
            <a:ext cx="9525000" cy="1107996"/>
          </a:xfrm>
        </p:spPr>
        <p:txBody>
          <a:bodyPr/>
          <a:lstStyle/>
          <a:p>
            <a:r>
              <a:rPr lang="en-IN" sz="7200" b="1" dirty="0"/>
              <a:t>TAKE HOME MASSEGE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B50969-29F1-3A50-FD56-41A338255F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IN" smtClean="0"/>
              <a:pPr marL="26670">
                <a:lnSpc>
                  <a:spcPts val="1425"/>
                </a:lnSpc>
              </a:pPr>
              <a:t>61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02211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EFF5C-D43C-1B01-64A9-DCF73561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67000"/>
            <a:ext cx="5870271" cy="1107996"/>
          </a:xfrm>
        </p:spPr>
        <p:txBody>
          <a:bodyPr/>
          <a:lstStyle/>
          <a:p>
            <a:r>
              <a:rPr lang="en-IN" dirty="0"/>
              <a:t>1) Classification of matrices ?</a:t>
            </a:r>
            <a:br>
              <a:rPr lang="en-IN" dirty="0"/>
            </a:br>
            <a:r>
              <a:rPr lang="en-IN" dirty="0"/>
              <a:t>2) Recent advances of matrices ?</a:t>
            </a:r>
            <a:br>
              <a:rPr lang="en-IN" dirty="0"/>
            </a:br>
            <a:r>
              <a:rPr lang="en-IN" dirty="0"/>
              <a:t>3) What is Ivory matrix 1 and 8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976F07-DDBD-32CB-4A4F-7CE140159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515" y="1066800"/>
            <a:ext cx="8327073" cy="738664"/>
          </a:xfrm>
        </p:spPr>
        <p:txBody>
          <a:bodyPr/>
          <a:lstStyle/>
          <a:p>
            <a:r>
              <a:rPr lang="en-IN" sz="4800" b="1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25D274-C319-F128-93DE-17EF0BA3864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IN" smtClean="0"/>
              <a:pPr marL="26670">
                <a:lnSpc>
                  <a:spcPts val="1425"/>
                </a:lnSpc>
              </a:pPr>
              <a:t>62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1555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1" y="239269"/>
            <a:ext cx="2087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8B7B57"/>
                </a:solidFill>
              </a:rPr>
              <a:t>References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576943" y="6500674"/>
            <a:ext cx="326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400" b="1" dirty="0">
                <a:latin typeface="Corbel"/>
                <a:cs typeface="Corbel"/>
              </a:rPr>
              <a:pPr marL="25400">
                <a:lnSpc>
                  <a:spcPts val="1425"/>
                </a:lnSpc>
              </a:pPr>
              <a:t>63</a:t>
            </a:fld>
            <a:endParaRPr sz="14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351" y="1318535"/>
            <a:ext cx="9981565" cy="461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457834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MA</a:t>
            </a:r>
            <a:r>
              <a:rPr sz="2400" spc="-5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Marzouk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Art &amp; science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Sturdevants </a:t>
            </a:r>
            <a:r>
              <a:rPr sz="2400" spc="-5" dirty="0">
                <a:latin typeface="Cambria"/>
                <a:cs typeface="Cambria"/>
              </a:rPr>
              <a:t>(5</a:t>
            </a:r>
            <a:r>
              <a:rPr sz="2400" spc="-7" baseline="24305" dirty="0">
                <a:latin typeface="Cambria"/>
                <a:cs typeface="Cambria"/>
              </a:rPr>
              <a:t>th</a:t>
            </a:r>
            <a:r>
              <a:rPr sz="2400" spc="157" baseline="243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Art &amp; </a:t>
            </a:r>
            <a:r>
              <a:rPr sz="2400" spc="-5" dirty="0">
                <a:latin typeface="Cambria"/>
                <a:cs typeface="Cambria"/>
              </a:rPr>
              <a:t>Science 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spc="-15" dirty="0">
                <a:solidFill>
                  <a:srgbClr val="0070C0"/>
                </a:solidFill>
                <a:latin typeface="Cambria"/>
                <a:cs typeface="Cambria"/>
              </a:rPr>
              <a:t>Sturdevants </a:t>
            </a:r>
            <a:r>
              <a:rPr sz="2400" spc="-5" dirty="0">
                <a:latin typeface="Cambria"/>
                <a:cs typeface="Cambria"/>
              </a:rPr>
              <a:t>(South </a:t>
            </a:r>
            <a:r>
              <a:rPr sz="2400" dirty="0">
                <a:latin typeface="Cambria"/>
                <a:cs typeface="Cambria"/>
              </a:rPr>
              <a:t>Asian</a:t>
            </a:r>
            <a:r>
              <a:rPr sz="2400" spc="-4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834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30" dirty="0">
                <a:latin typeface="Cambria"/>
                <a:cs typeface="Cambria"/>
              </a:rPr>
              <a:t>Textbook </a:t>
            </a:r>
            <a:r>
              <a:rPr sz="2400" dirty="0">
                <a:latin typeface="Cambria"/>
                <a:cs typeface="Cambria"/>
              </a:rPr>
              <a:t>Of </a:t>
            </a:r>
            <a:r>
              <a:rPr sz="2400" spc="-15" dirty="0">
                <a:latin typeface="Cambria"/>
                <a:cs typeface="Cambria"/>
              </a:rPr>
              <a:t>Operative </a:t>
            </a:r>
            <a:r>
              <a:rPr sz="2400" dirty="0">
                <a:latin typeface="Cambria"/>
                <a:cs typeface="Cambria"/>
              </a:rPr>
              <a:t>Dentistry –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Vimal K Sikri </a:t>
            </a:r>
            <a:r>
              <a:rPr sz="2400" spc="-5" dirty="0">
                <a:latin typeface="Cambria"/>
                <a:cs typeface="Cambria"/>
              </a:rPr>
              <a:t>(1</a:t>
            </a:r>
            <a:r>
              <a:rPr sz="2400" spc="-7" baseline="24305" dirty="0">
                <a:latin typeface="Cambria"/>
                <a:cs typeface="Cambria"/>
              </a:rPr>
              <a:t>st</a:t>
            </a:r>
            <a:r>
              <a:rPr sz="2400" spc="89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546100" indent="-457200">
              <a:lnSpc>
                <a:spcPct val="100000"/>
              </a:lnSpc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dirty="0">
                <a:latin typeface="Cambria"/>
                <a:cs typeface="Cambria"/>
              </a:rPr>
              <a:t>Dental </a:t>
            </a:r>
            <a:r>
              <a:rPr sz="2400" spc="-40" dirty="0">
                <a:latin typeface="Cambria"/>
                <a:cs typeface="Cambria"/>
              </a:rPr>
              <a:t>Anatomy, </a:t>
            </a:r>
            <a:r>
              <a:rPr sz="2400" spc="-10" dirty="0">
                <a:latin typeface="Cambria"/>
                <a:cs typeface="Cambria"/>
              </a:rPr>
              <a:t>Physiology </a:t>
            </a:r>
            <a:r>
              <a:rPr sz="2400" dirty="0">
                <a:latin typeface="Cambria"/>
                <a:cs typeface="Cambria"/>
              </a:rPr>
              <a:t>&amp; </a:t>
            </a:r>
            <a:r>
              <a:rPr sz="2400" spc="-5" dirty="0">
                <a:latin typeface="Cambria"/>
                <a:cs typeface="Cambria"/>
              </a:rPr>
              <a:t>Occlusion </a:t>
            </a:r>
            <a:r>
              <a:rPr sz="2400" dirty="0">
                <a:latin typeface="Cambria"/>
                <a:cs typeface="Cambria"/>
              </a:rPr>
              <a:t>–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Wheeler’s </a:t>
            </a:r>
            <a:r>
              <a:rPr sz="2400" spc="-5" dirty="0">
                <a:latin typeface="Cambria"/>
                <a:cs typeface="Cambria"/>
              </a:rPr>
              <a:t>(9</a:t>
            </a:r>
            <a:r>
              <a:rPr sz="2400" spc="-7" baseline="24305" dirty="0">
                <a:latin typeface="Cambria"/>
                <a:cs typeface="Cambria"/>
              </a:rPr>
              <a:t>th</a:t>
            </a:r>
            <a:r>
              <a:rPr sz="2400" spc="315" baseline="2430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Edition)</a:t>
            </a:r>
            <a:endParaRPr sz="2400">
              <a:latin typeface="Cambria"/>
              <a:cs typeface="Cambria"/>
            </a:endParaRPr>
          </a:p>
          <a:p>
            <a:pPr marL="545465" marR="1298575" indent="-457200">
              <a:lnSpc>
                <a:spcPct val="120800"/>
              </a:lnSpc>
              <a:spcBef>
                <a:spcPts val="875"/>
              </a:spcBef>
              <a:buClr>
                <a:srgbClr val="9E3611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Times New Roman"/>
                <a:cs typeface="Times New Roman"/>
              </a:rPr>
              <a:t>Optimizing </a:t>
            </a:r>
            <a:r>
              <a:rPr sz="2400" dirty="0">
                <a:latin typeface="Times New Roman"/>
                <a:cs typeface="Times New Roman"/>
              </a:rPr>
              <a:t>tooth </a:t>
            </a:r>
            <a:r>
              <a:rPr sz="2400" spc="-5" dirty="0">
                <a:latin typeface="Times New Roman"/>
                <a:cs typeface="Times New Roman"/>
              </a:rPr>
              <a:t>form </a:t>
            </a:r>
            <a:r>
              <a:rPr sz="2400" dirty="0">
                <a:latin typeface="Times New Roman"/>
                <a:cs typeface="Times New Roman"/>
              </a:rPr>
              <a:t>with direct posterior </a:t>
            </a:r>
            <a:r>
              <a:rPr sz="2400" spc="-5" dirty="0">
                <a:latin typeface="Times New Roman"/>
                <a:cs typeface="Times New Roman"/>
              </a:rPr>
              <a:t>composite restorations </a:t>
            </a:r>
            <a:r>
              <a:rPr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 JCD 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Oct-Dec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2011 </a:t>
            </a:r>
            <a:r>
              <a:rPr sz="2400" dirty="0">
                <a:latin typeface="Cambria"/>
                <a:cs typeface="Cambria"/>
              </a:rPr>
              <a:t>| </a:t>
            </a:r>
            <a:r>
              <a:rPr sz="2400" spc="-60" dirty="0">
                <a:latin typeface="Cambria"/>
                <a:cs typeface="Cambria"/>
              </a:rPr>
              <a:t>Vol </a:t>
            </a:r>
            <a:r>
              <a:rPr sz="2400" dirty="0">
                <a:latin typeface="Cambria"/>
                <a:cs typeface="Cambria"/>
              </a:rPr>
              <a:t>14 | </a:t>
            </a:r>
            <a:r>
              <a:rPr sz="2400" spc="-5" dirty="0">
                <a:latin typeface="Cambria"/>
                <a:cs typeface="Cambria"/>
              </a:rPr>
              <a:t>Issue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68307" y="6490525"/>
            <a:ext cx="316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orbel"/>
                <a:cs typeface="Corbel"/>
              </a:rPr>
              <a:t>1</a:t>
            </a:r>
            <a:r>
              <a:rPr sz="1600" b="1" spc="-40" dirty="0">
                <a:latin typeface="Corbel"/>
                <a:cs typeface="Corbel"/>
              </a:rPr>
              <a:t>17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928" y="3744467"/>
            <a:ext cx="3640835" cy="646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3991" y="3119611"/>
            <a:ext cx="3625804" cy="745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495363"/>
            <a:ext cx="1107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M</a:t>
            </a:r>
            <a:r>
              <a:rPr sz="2800" spc="-5" dirty="0"/>
              <a:t>a</a:t>
            </a:r>
            <a:r>
              <a:rPr sz="2800" spc="-10" dirty="0"/>
              <a:t>t</a:t>
            </a:r>
            <a:r>
              <a:rPr sz="2800" dirty="0"/>
              <a:t>r</a:t>
            </a:r>
            <a:r>
              <a:rPr sz="2800" spc="-10" dirty="0"/>
              <a:t>ix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53553" y="1441767"/>
            <a:ext cx="100018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Matrix is a </a:t>
            </a:r>
            <a:r>
              <a:rPr sz="2400" spc="-5" dirty="0">
                <a:latin typeface="Cambria"/>
                <a:cs typeface="Cambria"/>
              </a:rPr>
              <a:t>device that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applied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a </a:t>
            </a:r>
            <a:r>
              <a:rPr sz="2400" spc="-10" dirty="0">
                <a:latin typeface="Cambria"/>
                <a:cs typeface="Cambria"/>
              </a:rPr>
              <a:t>prepared tooth </a:t>
            </a:r>
            <a:r>
              <a:rPr sz="2400" spc="-15" dirty="0">
                <a:latin typeface="Cambria"/>
                <a:cs typeface="Cambria"/>
              </a:rPr>
              <a:t>before </a:t>
            </a:r>
            <a:r>
              <a:rPr sz="2400" spc="-5" dirty="0">
                <a:latin typeface="Cambria"/>
                <a:cs typeface="Cambria"/>
              </a:rPr>
              <a:t>the  insertion of the </a:t>
            </a:r>
            <a:r>
              <a:rPr sz="2400" spc="-20" dirty="0">
                <a:latin typeface="Cambria"/>
                <a:cs typeface="Cambria"/>
              </a:rPr>
              <a:t>restorative </a:t>
            </a:r>
            <a:r>
              <a:rPr sz="2400" spc="-5" dirty="0">
                <a:latin typeface="Cambria"/>
                <a:cs typeface="Cambria"/>
              </a:rPr>
              <a:t>material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assist in the </a:t>
            </a:r>
            <a:r>
              <a:rPr sz="2400" spc="-10" dirty="0">
                <a:latin typeface="Cambria"/>
                <a:cs typeface="Cambria"/>
              </a:rPr>
              <a:t>development </a:t>
            </a:r>
            <a:r>
              <a:rPr sz="2400" spc="-5" dirty="0">
                <a:latin typeface="Cambria"/>
                <a:cs typeface="Cambria"/>
              </a:rPr>
              <a:t>of the  </a:t>
            </a:r>
            <a:r>
              <a:rPr sz="2400" spc="-10" dirty="0">
                <a:latin typeface="Cambria"/>
                <a:cs typeface="Cambria"/>
              </a:rPr>
              <a:t>appropriate </a:t>
            </a:r>
            <a:r>
              <a:rPr sz="2400" dirty="0">
                <a:latin typeface="Cambria"/>
                <a:cs typeface="Cambria"/>
              </a:rPr>
              <a:t>axial </a:t>
            </a:r>
            <a:r>
              <a:rPr sz="2400" spc="-10" dirty="0">
                <a:latin typeface="Cambria"/>
                <a:cs typeface="Cambria"/>
              </a:rPr>
              <a:t>tooth </a:t>
            </a:r>
            <a:r>
              <a:rPr sz="2400" spc="-5" dirty="0">
                <a:latin typeface="Cambria"/>
                <a:cs typeface="Cambria"/>
              </a:rPr>
              <a:t>contours </a:t>
            </a:r>
            <a:r>
              <a:rPr sz="2400" dirty="0">
                <a:latin typeface="Cambria"/>
                <a:cs typeface="Cambria"/>
              </a:rPr>
              <a:t>and </a:t>
            </a:r>
            <a:r>
              <a:rPr sz="2400" spc="-5" dirty="0">
                <a:latin typeface="Cambria"/>
                <a:cs typeface="Cambria"/>
              </a:rPr>
              <a:t>inorder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10" dirty="0">
                <a:latin typeface="Cambria"/>
                <a:cs typeface="Cambria"/>
              </a:rPr>
              <a:t>confine </a:t>
            </a:r>
            <a:r>
              <a:rPr sz="2400" spc="-5" dirty="0">
                <a:latin typeface="Cambria"/>
                <a:cs typeface="Cambria"/>
              </a:rPr>
              <a:t>the </a:t>
            </a:r>
            <a:r>
              <a:rPr sz="2400" spc="-20" dirty="0">
                <a:latin typeface="Cambria"/>
                <a:cs typeface="Cambria"/>
              </a:rPr>
              <a:t>restorative  </a:t>
            </a:r>
            <a:r>
              <a:rPr sz="2400" spc="-5" dirty="0">
                <a:latin typeface="Cambria"/>
                <a:cs typeface="Cambria"/>
              </a:rPr>
              <a:t>material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excess.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553" y="3864927"/>
            <a:ext cx="10000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"/>
                <a:cs typeface="Cambria"/>
              </a:rPr>
              <a:t>Primary function of </a:t>
            </a:r>
            <a:r>
              <a:rPr sz="2400" dirty="0">
                <a:latin typeface="Cambria"/>
                <a:cs typeface="Cambria"/>
              </a:rPr>
              <a:t>a matrix is </a:t>
            </a:r>
            <a:r>
              <a:rPr sz="2400" spc="-15" dirty="0">
                <a:latin typeface="Cambria"/>
                <a:cs typeface="Cambria"/>
              </a:rPr>
              <a:t>to restore </a:t>
            </a:r>
            <a:r>
              <a:rPr sz="2400" spc="-5" dirty="0">
                <a:latin typeface="Cambria"/>
                <a:cs typeface="Cambria"/>
              </a:rPr>
              <a:t>the anatomic contours </a:t>
            </a:r>
            <a:r>
              <a:rPr sz="2400" spc="-10" dirty="0">
                <a:latin typeface="Cambria"/>
                <a:cs typeface="Cambria"/>
              </a:rPr>
              <a:t>and  </a:t>
            </a:r>
            <a:r>
              <a:rPr sz="2400" spc="-5" dirty="0">
                <a:latin typeface="Cambria"/>
                <a:cs typeface="Cambria"/>
              </a:rPr>
              <a:t>contact areas.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553" y="495363"/>
            <a:ext cx="4211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030A0"/>
                </a:solidFill>
              </a:rPr>
              <a:t>Classification of</a:t>
            </a:r>
            <a:r>
              <a:rPr sz="2800" spc="-50" dirty="0">
                <a:solidFill>
                  <a:srgbClr val="7030A0"/>
                </a:solidFill>
              </a:rPr>
              <a:t> </a:t>
            </a:r>
            <a:r>
              <a:rPr sz="2800" spc="-5" dirty="0">
                <a:solidFill>
                  <a:srgbClr val="7030A0"/>
                </a:solidFill>
              </a:rPr>
              <a:t>matrices: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53553" y="1365567"/>
            <a:ext cx="7073900" cy="488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mbria"/>
                <a:cs typeface="Cambria"/>
              </a:rPr>
              <a:t>Based on mode of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retention:</a:t>
            </a:r>
            <a:endParaRPr sz="2400">
              <a:latin typeface="Cambria"/>
              <a:cs typeface="Cambria"/>
            </a:endParaRPr>
          </a:p>
          <a:p>
            <a:pPr marL="984885" lvl="1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romanLcPeriod"/>
              <a:tabLst>
                <a:tab pos="984885" algn="l"/>
                <a:tab pos="985519" algn="l"/>
              </a:tabLst>
            </a:pPr>
            <a:r>
              <a:rPr sz="2400" dirty="0">
                <a:latin typeface="Cambria"/>
                <a:cs typeface="Cambria"/>
              </a:rPr>
              <a:t>With </a:t>
            </a:r>
            <a:r>
              <a:rPr sz="2400" spc="-5" dirty="0">
                <a:latin typeface="Cambria"/>
                <a:cs typeface="Cambria"/>
              </a:rPr>
              <a:t>retainer </a:t>
            </a:r>
            <a:r>
              <a:rPr sz="2400" spc="-25" dirty="0">
                <a:latin typeface="Cambria"/>
                <a:cs typeface="Cambria"/>
              </a:rPr>
              <a:t>(Tofflemire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matrix)</a:t>
            </a:r>
            <a:endParaRPr sz="2400">
              <a:latin typeface="Cambria"/>
              <a:cs typeface="Cambria"/>
            </a:endParaRPr>
          </a:p>
          <a:p>
            <a:pPr marL="984885" lvl="1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roman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Cambria"/>
                <a:cs typeface="Cambria"/>
              </a:rPr>
              <a:t>Without retainer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(Automatrix)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romanLcPeriod"/>
            </a:pPr>
            <a:endParaRPr sz="3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mbria"/>
                <a:cs typeface="Cambria"/>
              </a:rPr>
              <a:t>Based on type of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band</a:t>
            </a:r>
            <a:endParaRPr sz="2400">
              <a:latin typeface="Cambria"/>
              <a:cs typeface="Cambria"/>
            </a:endParaRPr>
          </a:p>
          <a:p>
            <a:pPr marL="984885" lvl="1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romanLcPeriod"/>
              <a:tabLst>
                <a:tab pos="984885" algn="l"/>
                <a:tab pos="985519" algn="l"/>
              </a:tabLst>
            </a:pPr>
            <a:r>
              <a:rPr sz="2400" dirty="0">
                <a:latin typeface="Cambria"/>
                <a:cs typeface="Cambria"/>
              </a:rPr>
              <a:t>Metallic </a:t>
            </a:r>
            <a:r>
              <a:rPr sz="2400" spc="-5" dirty="0">
                <a:latin typeface="Cambria"/>
                <a:cs typeface="Cambria"/>
              </a:rPr>
              <a:t>non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transparent</a:t>
            </a:r>
            <a:endParaRPr sz="2400">
              <a:latin typeface="Cambria"/>
              <a:cs typeface="Cambria"/>
            </a:endParaRPr>
          </a:p>
          <a:p>
            <a:pPr marL="984885" lvl="1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romanL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Cambria"/>
                <a:cs typeface="Cambria"/>
              </a:rPr>
              <a:t>Nonmetallic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transparent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E3611"/>
              </a:buClr>
              <a:buFont typeface="Cambria"/>
              <a:buAutoNum type="romanLcPeriod"/>
            </a:pPr>
            <a:endParaRPr sz="3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lr>
                <a:srgbClr val="9E3611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mbria"/>
                <a:cs typeface="Cambria"/>
              </a:rPr>
              <a:t>Based on type of </a:t>
            </a:r>
            <a:r>
              <a:rPr sz="2400" spc="-10" dirty="0">
                <a:latin typeface="Cambria"/>
                <a:cs typeface="Cambria"/>
              </a:rPr>
              <a:t>cavity for which </a:t>
            </a:r>
            <a:r>
              <a:rPr sz="2400" dirty="0">
                <a:latin typeface="Cambria"/>
                <a:cs typeface="Cambria"/>
              </a:rPr>
              <a:t>it is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used</a:t>
            </a:r>
            <a:endParaRPr sz="2400">
              <a:latin typeface="Cambria"/>
              <a:cs typeface="Cambria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romanLcPeriod"/>
              <a:tabLst>
                <a:tab pos="926465" algn="l"/>
                <a:tab pos="927100" algn="l"/>
              </a:tabLst>
            </a:pP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Class I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  <a:p>
            <a:pPr marL="1384300" lvl="2" indent="-45720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1383665" algn="l"/>
                <a:tab pos="1384300" algn="l"/>
              </a:tabLst>
            </a:pPr>
            <a:r>
              <a:rPr sz="2400" spc="-10" dirty="0">
                <a:latin typeface="Cambria"/>
                <a:cs typeface="Cambria"/>
              </a:rPr>
              <a:t>Double </a:t>
            </a:r>
            <a:r>
              <a:rPr sz="2400" spc="-5" dirty="0">
                <a:latin typeface="Cambria"/>
                <a:cs typeface="Cambria"/>
              </a:rPr>
              <a:t>banded </a:t>
            </a:r>
            <a:r>
              <a:rPr sz="2400" spc="-25" dirty="0">
                <a:latin typeface="Cambria"/>
                <a:cs typeface="Cambria"/>
              </a:rPr>
              <a:t>Tofflemire </a:t>
            </a:r>
            <a:r>
              <a:rPr sz="2400" spc="-15" dirty="0">
                <a:latin typeface="Cambria"/>
                <a:cs typeface="Cambria"/>
              </a:rPr>
              <a:t>(barton’s</a:t>
            </a:r>
            <a:r>
              <a:rPr sz="2400" spc="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0"/>
            <a:ext cx="1122045" cy="5329555"/>
          </a:xfrm>
          <a:custGeom>
            <a:avLst/>
            <a:gdLst/>
            <a:ahLst/>
            <a:cxnLst/>
            <a:rect l="l" t="t" r="r" b="b"/>
            <a:pathLst>
              <a:path w="1122045" h="5329555">
                <a:moveTo>
                  <a:pt x="1121664" y="0"/>
                </a:moveTo>
                <a:lnTo>
                  <a:pt x="867829" y="0"/>
                </a:lnTo>
                <a:lnTo>
                  <a:pt x="0" y="5286565"/>
                </a:lnTo>
                <a:lnTo>
                  <a:pt x="247497" y="5329428"/>
                </a:lnTo>
                <a:lnTo>
                  <a:pt x="112166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1117600" cy="5278120"/>
          </a:xfrm>
          <a:custGeom>
            <a:avLst/>
            <a:gdLst/>
            <a:ahLst/>
            <a:cxnLst/>
            <a:rect l="l" t="t" r="r" b="b"/>
            <a:pathLst>
              <a:path w="1117600" h="5278120">
                <a:moveTo>
                  <a:pt x="1117091" y="0"/>
                </a:moveTo>
                <a:lnTo>
                  <a:pt x="864793" y="0"/>
                </a:lnTo>
                <a:lnTo>
                  <a:pt x="0" y="5239512"/>
                </a:lnTo>
                <a:lnTo>
                  <a:pt x="249123" y="5277612"/>
                </a:lnTo>
                <a:lnTo>
                  <a:pt x="1117091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881" y="5239511"/>
            <a:ext cx="1228725" cy="1618615"/>
          </a:xfrm>
          <a:custGeom>
            <a:avLst/>
            <a:gdLst/>
            <a:ahLst/>
            <a:cxnLst/>
            <a:rect l="l" t="t" r="r" b="b"/>
            <a:pathLst>
              <a:path w="1228725" h="1618615">
                <a:moveTo>
                  <a:pt x="0" y="0"/>
                </a:moveTo>
                <a:lnTo>
                  <a:pt x="1174381" y="1618488"/>
                </a:lnTo>
                <a:lnTo>
                  <a:pt x="1228344" y="1618488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2" y="5291328"/>
            <a:ext cx="1495425" cy="1567180"/>
          </a:xfrm>
          <a:custGeom>
            <a:avLst/>
            <a:gdLst/>
            <a:ahLst/>
            <a:cxnLst/>
            <a:rect l="l" t="t" r="r" b="b"/>
            <a:pathLst>
              <a:path w="1495425" h="1567179">
                <a:moveTo>
                  <a:pt x="0" y="0"/>
                </a:moveTo>
                <a:lnTo>
                  <a:pt x="1442669" y="1566672"/>
                </a:lnTo>
                <a:lnTo>
                  <a:pt x="1495044" y="1566672"/>
                </a:lnTo>
                <a:lnTo>
                  <a:pt x="0" y="0"/>
                </a:lnTo>
                <a:close/>
              </a:path>
            </a:pathLst>
          </a:custGeom>
          <a:solidFill>
            <a:srgbClr val="692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286755"/>
            <a:ext cx="2131060" cy="1571625"/>
          </a:xfrm>
          <a:custGeom>
            <a:avLst/>
            <a:gdLst/>
            <a:ahLst/>
            <a:cxnLst/>
            <a:rect l="l" t="t" r="r" b="b"/>
            <a:pathLst>
              <a:path w="2131060" h="1571625">
                <a:moveTo>
                  <a:pt x="0" y="0"/>
                </a:moveTo>
                <a:lnTo>
                  <a:pt x="0" y="4762"/>
                </a:lnTo>
                <a:lnTo>
                  <a:pt x="1495513" y="1571244"/>
                </a:lnTo>
                <a:lnTo>
                  <a:pt x="2130552" y="1571244"/>
                </a:lnTo>
                <a:lnTo>
                  <a:pt x="247662" y="42849"/>
                </a:lnTo>
                <a:lnTo>
                  <a:pt x="0" y="0"/>
                </a:lnTo>
                <a:close/>
              </a:path>
            </a:pathLst>
          </a:custGeom>
          <a:solidFill>
            <a:srgbClr val="9E36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73" y="5239511"/>
            <a:ext cx="1694814" cy="1618615"/>
          </a:xfrm>
          <a:custGeom>
            <a:avLst/>
            <a:gdLst/>
            <a:ahLst/>
            <a:cxnLst/>
            <a:rect l="l" t="t" r="r" b="b"/>
            <a:pathLst>
              <a:path w="1694814" h="1618615">
                <a:moveTo>
                  <a:pt x="0" y="0"/>
                </a:moveTo>
                <a:lnTo>
                  <a:pt x="1228178" y="1618488"/>
                </a:lnTo>
                <a:lnTo>
                  <a:pt x="1694688" y="1618488"/>
                </a:lnTo>
                <a:lnTo>
                  <a:pt x="291973" y="95199"/>
                </a:lnTo>
                <a:lnTo>
                  <a:pt x="244360" y="42837"/>
                </a:lnTo>
                <a:lnTo>
                  <a:pt x="249135" y="42837"/>
                </a:lnTo>
                <a:lnTo>
                  <a:pt x="249135" y="38087"/>
                </a:lnTo>
                <a:lnTo>
                  <a:pt x="244360" y="38087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4991" y="862012"/>
            <a:ext cx="231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900" dirty="0">
                <a:solidFill>
                  <a:srgbClr val="9E3611"/>
                </a:solidFill>
                <a:latin typeface="Cambria"/>
                <a:cs typeface="Cambria"/>
              </a:rPr>
              <a:t>ii.	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Class II</a:t>
            </a:r>
            <a:r>
              <a:rPr sz="2400" spc="-8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2191" y="1227772"/>
            <a:ext cx="3778885" cy="2235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mbria"/>
                <a:cs typeface="Cambria"/>
              </a:rPr>
              <a:t>Single banded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Tofflemire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15" dirty="0">
                <a:latin typeface="Cambria"/>
                <a:cs typeface="Cambria"/>
              </a:rPr>
              <a:t>Ivory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No.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1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15" dirty="0">
                <a:latin typeface="Cambria"/>
                <a:cs typeface="Cambria"/>
              </a:rPr>
              <a:t>Ivory </a:t>
            </a:r>
            <a:r>
              <a:rPr sz="2400" dirty="0">
                <a:latin typeface="Cambria"/>
                <a:cs typeface="Cambria"/>
              </a:rPr>
              <a:t>matrix </a:t>
            </a:r>
            <a:r>
              <a:rPr sz="2400" spc="-5" dirty="0">
                <a:latin typeface="Cambria"/>
                <a:cs typeface="Cambria"/>
              </a:rPr>
              <a:t>No.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8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mbria"/>
                <a:cs typeface="Cambria"/>
              </a:rPr>
              <a:t>Copper band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mbria"/>
                <a:cs typeface="Cambria"/>
              </a:rPr>
              <a:t>Automatrix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4991" y="3955732"/>
            <a:ext cx="241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900" spc="5" dirty="0">
                <a:solidFill>
                  <a:srgbClr val="9E3611"/>
                </a:solidFill>
                <a:latin typeface="Cambria"/>
                <a:cs typeface="Cambria"/>
              </a:rPr>
              <a:t>iii.	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Class III</a:t>
            </a:r>
            <a:r>
              <a:rPr sz="2400" spc="-8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2191" y="4321495"/>
            <a:ext cx="197993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10" dirty="0">
                <a:latin typeface="Cambria"/>
                <a:cs typeface="Cambria"/>
              </a:rPr>
              <a:t>Mylar</a:t>
            </a:r>
            <a:r>
              <a:rPr sz="2400" spc="-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strip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mbria"/>
                <a:cs typeface="Cambria"/>
              </a:rPr>
              <a:t>S-shaped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0422" y="862012"/>
            <a:ext cx="2397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900" dirty="0">
                <a:solidFill>
                  <a:srgbClr val="9E3611"/>
                </a:solidFill>
                <a:latin typeface="Cambria"/>
                <a:cs typeface="Cambria"/>
              </a:rPr>
              <a:t>iv.	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Class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IV</a:t>
            </a:r>
            <a:r>
              <a:rPr sz="2400" spc="-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mbria"/>
                <a:cs typeface="Cambria"/>
              </a:rPr>
              <a:t>cavity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8710" y="1745932"/>
            <a:ext cx="654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mbria"/>
                <a:cs typeface="Cambria"/>
              </a:rPr>
              <a:t>f</a:t>
            </a:r>
            <a:r>
              <a:rPr sz="2400" spc="-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rm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7622" y="1227772"/>
            <a:ext cx="3182620" cy="17170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spc="-20" dirty="0">
                <a:latin typeface="Cambria"/>
                <a:cs typeface="Cambria"/>
              </a:rPr>
              <a:t>Mylar</a:t>
            </a:r>
            <a:r>
              <a:rPr sz="2400" spc="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strip</a:t>
            </a:r>
            <a:endParaRPr sz="2400">
              <a:latin typeface="Cambria"/>
              <a:cs typeface="Cambria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  <a:tab pos="2346960" algn="l"/>
              </a:tabLst>
            </a:pPr>
            <a:r>
              <a:rPr sz="2400" spc="5" dirty="0">
                <a:latin typeface="Cambria"/>
                <a:cs typeface="Cambria"/>
              </a:rPr>
              <a:t>Transparen</a:t>
            </a:r>
            <a:r>
              <a:rPr sz="2400" dirty="0">
                <a:latin typeface="Cambria"/>
                <a:cs typeface="Cambria"/>
              </a:rPr>
              <a:t>t	</a:t>
            </a:r>
            <a:r>
              <a:rPr sz="2400" spc="-5" dirty="0">
                <a:latin typeface="Cambria"/>
                <a:cs typeface="Cambria"/>
              </a:rPr>
              <a:t>c</a:t>
            </a:r>
            <a:r>
              <a:rPr sz="2400" spc="-35" dirty="0">
                <a:latin typeface="Cambria"/>
                <a:cs typeface="Cambria"/>
              </a:rPr>
              <a:t>r</a:t>
            </a:r>
            <a:r>
              <a:rPr sz="2400" spc="-15" dirty="0">
                <a:latin typeface="Cambria"/>
                <a:cs typeface="Cambria"/>
              </a:rPr>
              <a:t>o</a:t>
            </a:r>
            <a:r>
              <a:rPr sz="2400" dirty="0">
                <a:latin typeface="Cambria"/>
                <a:cs typeface="Cambria"/>
              </a:rPr>
              <a:t>wn  matrix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dirty="0">
                <a:latin typeface="Cambria"/>
                <a:cs typeface="Cambria"/>
              </a:rPr>
              <a:t>Modified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S-shaped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0422" y="3437572"/>
            <a:ext cx="1457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900" spc="5" dirty="0">
                <a:solidFill>
                  <a:srgbClr val="9E3611"/>
                </a:solidFill>
                <a:latin typeface="Cambria"/>
                <a:cs typeface="Cambria"/>
              </a:rPr>
              <a:t>v.	</a:t>
            </a:r>
            <a:r>
              <a:rPr sz="2400" spc="-5" dirty="0">
                <a:solidFill>
                  <a:srgbClr val="0070C0"/>
                </a:solidFill>
                <a:latin typeface="Cambria"/>
                <a:cs typeface="Cambria"/>
              </a:rPr>
              <a:t>Class</a:t>
            </a:r>
            <a:r>
              <a:rPr sz="2400" spc="-7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70C0"/>
                </a:solidFill>
                <a:latin typeface="Cambria"/>
                <a:cs typeface="Cambria"/>
              </a:rPr>
              <a:t>V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7622" y="3803331"/>
            <a:ext cx="257556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dirty="0">
                <a:latin typeface="Cambria"/>
                <a:cs typeface="Cambria"/>
              </a:rPr>
              <a:t>Window</a:t>
            </a:r>
            <a:r>
              <a:rPr sz="2400" spc="-1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</a:t>
            </a:r>
            <a:endParaRPr sz="2400">
              <a:latin typeface="Cambria"/>
              <a:cs typeface="Cambria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9E3611"/>
              </a:buClr>
              <a:buSzPct val="79166"/>
              <a:buAutoNum type="alphaLcPeriod"/>
              <a:tabLst>
                <a:tab pos="527685" algn="l"/>
                <a:tab pos="528320" algn="l"/>
              </a:tabLst>
            </a:pPr>
            <a:r>
              <a:rPr sz="2400" dirty="0">
                <a:latin typeface="Cambria"/>
                <a:cs typeface="Cambria"/>
              </a:rPr>
              <a:t>Cervical</a:t>
            </a:r>
            <a:r>
              <a:rPr sz="2400" spc="-1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matrix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6670">
              <a:lnSpc>
                <a:spcPts val="1425"/>
              </a:lnSpc>
            </a:pPr>
            <a:fld id="{81D60167-4931-47E6-BA6A-407CBD079E47}" type="slidenum">
              <a:rPr lang="en-US" smtClean="0"/>
              <a:pPr marL="26670">
                <a:lnSpc>
                  <a:spcPts val="1425"/>
                </a:lnSpc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2430</Words>
  <Application>Microsoft Office PowerPoint</Application>
  <PresentationFormat>Custom</PresentationFormat>
  <Paragraphs>621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Specific learning Objectives </vt:lpstr>
      <vt:lpstr>Slide 3</vt:lpstr>
      <vt:lpstr>Slide 4</vt:lpstr>
      <vt:lpstr>Slide 5</vt:lpstr>
      <vt:lpstr>Matricing</vt:lpstr>
      <vt:lpstr>Matrix</vt:lpstr>
      <vt:lpstr>Classification of matrices:</vt:lpstr>
      <vt:lpstr>Slide 9</vt:lpstr>
      <vt:lpstr>Slide 10</vt:lpstr>
      <vt:lpstr>Retainer</vt:lpstr>
      <vt:lpstr>Qualities of a good matrix includes:</vt:lpstr>
      <vt:lpstr>Universal Matrix (Tofflemire matrix)</vt:lpstr>
      <vt:lpstr>Parts of a Retainer:</vt:lpstr>
      <vt:lpstr>Slide 15</vt:lpstr>
      <vt:lpstr>Slide 16</vt:lpstr>
      <vt:lpstr>Slide 17</vt:lpstr>
      <vt:lpstr>Clinical Application:</vt:lpstr>
      <vt:lpstr>Ivory Matrix No.1</vt:lpstr>
      <vt:lpstr>Ivory Matrix No. 8</vt:lpstr>
      <vt:lpstr>Black’s matrices</vt:lpstr>
      <vt:lpstr>Slide 22</vt:lpstr>
      <vt:lpstr>Copper Band Matrix / Soldered Band</vt:lpstr>
      <vt:lpstr>Slide 24</vt:lpstr>
      <vt:lpstr>Anatomical Matrix</vt:lpstr>
      <vt:lpstr>Slide 26</vt:lpstr>
      <vt:lpstr>Roll in band matrix ( Automatrix)</vt:lpstr>
      <vt:lpstr>Slide 28</vt:lpstr>
      <vt:lpstr>S-shaped Matrix Band</vt:lpstr>
      <vt:lpstr>T-shaped matrix</vt:lpstr>
      <vt:lpstr>Slide 31</vt:lpstr>
      <vt:lpstr>Mylar Strips</vt:lpstr>
      <vt:lpstr>Slide 33</vt:lpstr>
      <vt:lpstr>Slide 34</vt:lpstr>
      <vt:lpstr>Aluminium Foil Incisal Corner Matrix</vt:lpstr>
      <vt:lpstr>Slide 36</vt:lpstr>
      <vt:lpstr>Transparent Crown Form Matrix</vt:lpstr>
      <vt:lpstr>Slide 38</vt:lpstr>
      <vt:lpstr>Slide 39</vt:lpstr>
      <vt:lpstr>Window Matrix</vt:lpstr>
      <vt:lpstr>Preformed Transparent Cervical Matrix</vt:lpstr>
      <vt:lpstr>Slide 42</vt:lpstr>
      <vt:lpstr>Contact Forming Instruments</vt:lpstr>
      <vt:lpstr>Contact Rings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Second - Generation Rings</vt:lpstr>
      <vt:lpstr>Composi-tight 3D Soft Face Ring System</vt:lpstr>
      <vt:lpstr>Slide 54</vt:lpstr>
      <vt:lpstr>It has two major innovations</vt:lpstr>
      <vt:lpstr>Fender Wedges</vt:lpstr>
      <vt:lpstr>Slide 57</vt:lpstr>
      <vt:lpstr>Bioclear matrix system</vt:lpstr>
      <vt:lpstr>Metafix Matrix System </vt:lpstr>
      <vt:lpstr>Conclusion</vt:lpstr>
      <vt:lpstr>Matrix band and wedges are commonly used to prevent overhanging margins at the proximal area . The applied wedge seals the cavity interface , creates minor tooth separation to compensate for the thickness of the matrix band , affects the proximal contour.</vt:lpstr>
      <vt:lpstr>1) Classification of matrices ? 2) Recent advances of matrices ? 3) What is Ivory matrix 1 and 8 ?</vt:lpstr>
      <vt:lpstr>References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test</cp:lastModifiedBy>
  <cp:revision>98</cp:revision>
  <dcterms:created xsi:type="dcterms:W3CDTF">2019-06-18T01:06:36Z</dcterms:created>
  <dcterms:modified xsi:type="dcterms:W3CDTF">2023-04-18T07:28:43Z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2019-06-18T00:00:00Z</vt:filetime>
  </property>
</Properties>
</file>